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1" r:id="rId2"/>
    <p:sldId id="260" r:id="rId3"/>
  </p:sldIdLst>
  <p:sldSz cx="6858000" cy="9906000" type="A4"/>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97"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4472C4"/>
    <a:srgbClr val="D7D7D7"/>
    <a:srgbClr val="A6A6A6"/>
    <a:srgbClr val="FFD9E8"/>
    <a:srgbClr val="FFF7FA"/>
    <a:srgbClr val="FFEBF3"/>
    <a:srgbClr val="FF0066"/>
    <a:srgbClr val="007434"/>
    <a:srgbClr val="DEEBF7"/>
    <a:srgbClr val="BDD7EE"/>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01" autoAdjust="0"/>
    <p:restoredTop sz="94660"/>
  </p:normalViewPr>
  <p:slideViewPr>
    <p:cSldViewPr snapToGrid="0" showGuides="1">
      <p:cViewPr>
        <p:scale>
          <a:sx n="100" d="100"/>
          <a:sy n="100" d="100"/>
        </p:scale>
        <p:origin x="-1794" y="-60"/>
      </p:cViewPr>
      <p:guideLst>
        <p:guide orient="horz" pos="3097"/>
        <p:guide pos="216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471488" y="9181397"/>
            <a:ext cx="1543050" cy="527403"/>
          </a:xfrm>
        </p:spPr>
        <p:txBody>
          <a:body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12818505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1721510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3565096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39777458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11"/>
          </p:nvPr>
        </p:nvSpPr>
        <p:spPr/>
        <p:txBody>
          <a:bodyPr/>
          <a:lstStyle/>
          <a:p>
            <a:endParaRPr kumimoji="1" lang="ja-JP" altLang="en-US" dirty="0"/>
          </a:p>
        </p:txBody>
      </p:sp>
      <p:sp>
        <p:nvSpPr>
          <p:cNvPr id="6" name="Slide Number Placeholder 5"/>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2847438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1606943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8" name="Footer Placeholder 7"/>
          <p:cNvSpPr>
            <a:spLocks noGrp="1"/>
          </p:cNvSpPr>
          <p:nvPr>
            <p:ph type="ftr" sz="quarter" idx="11"/>
          </p:nvPr>
        </p:nvSpPr>
        <p:spPr/>
        <p:txBody>
          <a:bodyPr/>
          <a:lstStyle/>
          <a:p>
            <a:endParaRPr kumimoji="1" lang="ja-JP" altLang="en-US" dirty="0"/>
          </a:p>
        </p:txBody>
      </p:sp>
      <p:sp>
        <p:nvSpPr>
          <p:cNvPr id="9" name="Slide Number Placeholder 8"/>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4221339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4" name="Footer Placeholder 3"/>
          <p:cNvSpPr>
            <a:spLocks noGrp="1"/>
          </p:cNvSpPr>
          <p:nvPr>
            <p:ph type="ftr" sz="quarter" idx="11"/>
          </p:nvPr>
        </p:nvSpPr>
        <p:spPr/>
        <p:txBody>
          <a:bodyPr/>
          <a:lstStyle/>
          <a:p>
            <a:endParaRPr kumimoji="1" lang="ja-JP" altLang="en-US" dirty="0"/>
          </a:p>
        </p:txBody>
      </p:sp>
      <p:sp>
        <p:nvSpPr>
          <p:cNvPr id="5" name="Slide Number Placeholder 4"/>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3474802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3" name="Footer Placeholder 2"/>
          <p:cNvSpPr>
            <a:spLocks noGrp="1"/>
          </p:cNvSpPr>
          <p:nvPr>
            <p:ph type="ftr" sz="quarter" idx="11"/>
          </p:nvPr>
        </p:nvSpPr>
        <p:spPr/>
        <p:txBody>
          <a:bodyPr/>
          <a:lstStyle/>
          <a:p>
            <a:endParaRPr kumimoji="1" lang="ja-JP" altLang="en-US" dirty="0"/>
          </a:p>
        </p:txBody>
      </p:sp>
      <p:sp>
        <p:nvSpPr>
          <p:cNvPr id="4" name="Slide Number Placeholder 3"/>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41159842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32786452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dirty="0"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A9A4E32A-992D-4721-9EC9-B04ADED7CE5C}" type="datetimeFigureOut">
              <a:rPr kumimoji="1" lang="ja-JP" altLang="en-US" smtClean="0"/>
              <a:pPr/>
              <a:t>2017/6/8</a:t>
            </a:fld>
            <a:endParaRPr kumimoji="1" lang="ja-JP" altLang="en-US" dirty="0"/>
          </a:p>
        </p:txBody>
      </p:sp>
      <p:sp>
        <p:nvSpPr>
          <p:cNvPr id="6" name="Footer Placeholder 5"/>
          <p:cNvSpPr>
            <a:spLocks noGrp="1"/>
          </p:cNvSpPr>
          <p:nvPr>
            <p:ph type="ftr" sz="quarter" idx="11"/>
          </p:nvPr>
        </p:nvSpPr>
        <p:spPr/>
        <p:txBody>
          <a:bodyPr/>
          <a:lstStyle/>
          <a:p>
            <a:endParaRPr kumimoji="1" lang="ja-JP" altLang="en-US" dirty="0"/>
          </a:p>
        </p:txBody>
      </p:sp>
      <p:sp>
        <p:nvSpPr>
          <p:cNvPr id="7" name="Slide Number Placeholder 6"/>
          <p:cNvSpPr>
            <a:spLocks noGrp="1"/>
          </p:cNvSpPr>
          <p:nvPr>
            <p:ph type="sldNum" sz="quarter" idx="12"/>
          </p:nvPr>
        </p:nvSpPr>
        <p:spPr/>
        <p:txBody>
          <a:body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4046716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A9A4E32A-992D-4721-9EC9-B04ADED7CE5C}" type="datetimeFigureOut">
              <a:rPr kumimoji="1" lang="ja-JP" altLang="en-US" smtClean="0"/>
              <a:pPr/>
              <a:t>2017/6/8</a:t>
            </a:fld>
            <a:endParaRPr kumimoji="1" lang="ja-JP" altLang="en-US" dirty="0"/>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dirty="0"/>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43DB10C5-DCE2-4B15-9588-66DDB995D80D}" type="slidenum">
              <a:rPr kumimoji="1" lang="ja-JP" altLang="en-US" smtClean="0"/>
              <a:pPr/>
              <a:t>&lt;#&gt;</a:t>
            </a:fld>
            <a:endParaRPr kumimoji="1" lang="ja-JP" altLang="en-US" dirty="0"/>
          </a:p>
        </p:txBody>
      </p:sp>
    </p:spTree>
    <p:extLst>
      <p:ext uri="{BB962C8B-B14F-4D97-AF65-F5344CB8AC3E}">
        <p14:creationId xmlns="" xmlns:p14="http://schemas.microsoft.com/office/powerpoint/2010/main" val="2142932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jpe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emf"/><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emf"/><Relationship Id="rId14" Type="http://schemas.openxmlformats.org/officeDocument/2006/relationships/image" Target="../media/image13.jpeg"/></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image" Target="../media/image19.emf"/><Relationship Id="rId1" Type="http://schemas.openxmlformats.org/officeDocument/2006/relationships/slideLayout" Target="../slideLayouts/slideLayout1.xml"/><Relationship Id="rId6" Type="http://schemas.openxmlformats.org/officeDocument/2006/relationships/image" Target="../media/image14.jpeg"/><Relationship Id="rId11" Type="http://schemas.openxmlformats.org/officeDocument/2006/relationships/image" Target="../media/image25.png"/><Relationship Id="rId5" Type="http://schemas.openxmlformats.org/officeDocument/2006/relationships/image" Target="../media/image22.emf"/><Relationship Id="rId10" Type="http://schemas.openxmlformats.org/officeDocument/2006/relationships/image" Target="../media/image24.png"/><Relationship Id="rId4" Type="http://schemas.openxmlformats.org/officeDocument/2006/relationships/image" Target="../media/image21.jpe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角丸四角形 90"/>
          <p:cNvSpPr/>
          <p:nvPr/>
        </p:nvSpPr>
        <p:spPr>
          <a:xfrm>
            <a:off x="284639" y="3738744"/>
            <a:ext cx="6283138" cy="1191384"/>
          </a:xfrm>
          <a:prstGeom prst="roundRect">
            <a:avLst>
              <a:gd name="adj" fmla="val 3478"/>
            </a:avLst>
          </a:prstGeom>
          <a:solidFill>
            <a:srgbClr val="FFF7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54" name="角丸四角形 53"/>
          <p:cNvSpPr/>
          <p:nvPr/>
        </p:nvSpPr>
        <p:spPr>
          <a:xfrm>
            <a:off x="2371638" y="8103759"/>
            <a:ext cx="2118628" cy="1330874"/>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55" name="角丸四角形 54"/>
          <p:cNvSpPr/>
          <p:nvPr/>
        </p:nvSpPr>
        <p:spPr>
          <a:xfrm>
            <a:off x="4647932" y="8090435"/>
            <a:ext cx="2118628" cy="1330874"/>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58" name="角丸四角形 57"/>
          <p:cNvSpPr/>
          <p:nvPr/>
        </p:nvSpPr>
        <p:spPr>
          <a:xfrm>
            <a:off x="114754" y="8088202"/>
            <a:ext cx="2118628" cy="1330874"/>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2" name="正方形/長方形 1"/>
          <p:cNvSpPr/>
          <p:nvPr/>
        </p:nvSpPr>
        <p:spPr>
          <a:xfrm>
            <a:off x="192491" y="7559696"/>
            <a:ext cx="6603173" cy="415498"/>
          </a:xfrm>
          <a:prstGeom prst="rect">
            <a:avLst/>
          </a:prstGeom>
        </p:spPr>
        <p:txBody>
          <a:bodyPr wrap="square">
            <a:spAutoFit/>
          </a:bodyPr>
          <a:lstStyle/>
          <a:p>
            <a:r>
              <a:rPr kumimoji="0" lang="en-US" altLang="ja-JP" sz="1050" b="1" kern="0" dirty="0" smtClean="0">
                <a:solidFill>
                  <a:srgbClr val="373737"/>
                </a:solidFill>
                <a:latin typeface="Meiryo UI" pitchFamily="50" charset="-128"/>
                <a:ea typeface="Meiryo UI" pitchFamily="50" charset="-128"/>
                <a:cs typeface="Meiryo UI" pitchFamily="50" charset="-128"/>
              </a:rPr>
              <a:t>This is a software to allow you to distribute contents as well as overwrite the contents saved in the FlashAir all via wireless LAN.</a:t>
            </a:r>
            <a:endParaRPr lang="ja-JP" altLang="en-US" sz="1050" b="1" dirty="0">
              <a:latin typeface="Meiryo UI" pitchFamily="50" charset="-128"/>
              <a:ea typeface="Meiryo UI" pitchFamily="50" charset="-128"/>
              <a:cs typeface="Meiryo UI" pitchFamily="50" charset="-128"/>
            </a:endParaRPr>
          </a:p>
        </p:txBody>
      </p:sp>
      <p:sp>
        <p:nvSpPr>
          <p:cNvPr id="57" name="テキスト ボックス 56"/>
          <p:cNvSpPr txBox="1"/>
          <p:nvPr/>
        </p:nvSpPr>
        <p:spPr bwMode="gray">
          <a:xfrm>
            <a:off x="2934730" y="6992056"/>
            <a:ext cx="957313" cy="246221"/>
          </a:xfrm>
          <a:prstGeom prst="rect">
            <a:avLst/>
          </a:prstGeom>
          <a:noFill/>
          <a:ln>
            <a:noFill/>
          </a:ln>
        </p:spPr>
        <p:txBody>
          <a:bodyPr wrap="none" rtlCol="0">
            <a:spAutoFit/>
          </a:bodyPr>
          <a:lstStyle/>
          <a:p>
            <a:r>
              <a:rPr lang="en-US" altLang="ja-JP" sz="1000" b="1" dirty="0" smtClean="0">
                <a:solidFill>
                  <a:srgbClr val="4472C4"/>
                </a:solidFill>
                <a:latin typeface="Meiryo UI" pitchFamily="50" charset="-128"/>
                <a:ea typeface="Meiryo UI" pitchFamily="50" charset="-128"/>
                <a:cs typeface="Meiryo UI" pitchFamily="50" charset="-128"/>
              </a:rPr>
              <a:t>Retail Shop</a:t>
            </a:r>
            <a:endParaRPr lang="ja-JP" altLang="en-US" sz="1000" b="1" dirty="0">
              <a:solidFill>
                <a:srgbClr val="4472C4"/>
              </a:solidFill>
              <a:latin typeface="Meiryo UI" pitchFamily="50" charset="-128"/>
              <a:ea typeface="Meiryo UI" pitchFamily="50" charset="-128"/>
              <a:cs typeface="Meiryo UI" pitchFamily="50" charset="-128"/>
            </a:endParaRPr>
          </a:p>
        </p:txBody>
      </p:sp>
      <p:sp>
        <p:nvSpPr>
          <p:cNvPr id="60" name="テキスト ボックス 59"/>
          <p:cNvSpPr txBox="1"/>
          <p:nvPr/>
        </p:nvSpPr>
        <p:spPr bwMode="gray">
          <a:xfrm>
            <a:off x="5332463" y="6985709"/>
            <a:ext cx="575799" cy="246221"/>
          </a:xfrm>
          <a:prstGeom prst="rect">
            <a:avLst/>
          </a:prstGeom>
          <a:noFill/>
          <a:ln>
            <a:noFill/>
          </a:ln>
        </p:spPr>
        <p:txBody>
          <a:bodyPr wrap="none" rtlCol="0">
            <a:spAutoFit/>
          </a:bodyPr>
          <a:lstStyle/>
          <a:p>
            <a:r>
              <a:rPr lang="en-US" altLang="ja-JP" sz="1000" b="1" dirty="0" smtClean="0">
                <a:solidFill>
                  <a:srgbClr val="4472C4"/>
                </a:solidFill>
                <a:latin typeface="Meiryo UI" pitchFamily="50" charset="-128"/>
                <a:ea typeface="Meiryo UI" pitchFamily="50" charset="-128"/>
                <a:cs typeface="Meiryo UI" pitchFamily="50" charset="-128"/>
              </a:rPr>
              <a:t>Office</a:t>
            </a:r>
            <a:endParaRPr lang="ja-JP" altLang="en-US" sz="1000" b="1" dirty="0">
              <a:solidFill>
                <a:srgbClr val="4472C4"/>
              </a:solidFill>
              <a:latin typeface="Meiryo UI" pitchFamily="50" charset="-128"/>
              <a:ea typeface="Meiryo UI" pitchFamily="50" charset="-128"/>
              <a:cs typeface="Meiryo UI" pitchFamily="50" charset="-128"/>
            </a:endParaRPr>
          </a:p>
        </p:txBody>
      </p:sp>
      <p:sp>
        <p:nvSpPr>
          <p:cNvPr id="63" name="テキスト ボックス 62"/>
          <p:cNvSpPr txBox="1"/>
          <p:nvPr/>
        </p:nvSpPr>
        <p:spPr bwMode="gray">
          <a:xfrm>
            <a:off x="810972" y="6984138"/>
            <a:ext cx="934871" cy="246221"/>
          </a:xfrm>
          <a:prstGeom prst="rect">
            <a:avLst/>
          </a:prstGeom>
          <a:noFill/>
          <a:ln>
            <a:noFill/>
          </a:ln>
        </p:spPr>
        <p:txBody>
          <a:bodyPr wrap="none" rtlCol="0">
            <a:spAutoFit/>
          </a:bodyPr>
          <a:lstStyle/>
          <a:p>
            <a:r>
              <a:rPr lang="en-US" altLang="ja-JP" sz="1000" b="1" dirty="0" smtClean="0">
                <a:solidFill>
                  <a:srgbClr val="4472C4"/>
                </a:solidFill>
                <a:latin typeface="Meiryo UI" pitchFamily="50" charset="-128"/>
                <a:ea typeface="Meiryo UI" pitchFamily="50" charset="-128"/>
                <a:cs typeface="Meiryo UI" pitchFamily="50" charset="-128"/>
              </a:rPr>
              <a:t>Restaurant</a:t>
            </a:r>
            <a:endParaRPr lang="ja-JP" altLang="en-US" sz="1000" b="1" dirty="0">
              <a:solidFill>
                <a:srgbClr val="4472C4"/>
              </a:solidFill>
              <a:latin typeface="Meiryo UI" pitchFamily="50" charset="-128"/>
              <a:ea typeface="Meiryo UI" pitchFamily="50" charset="-128"/>
              <a:cs typeface="Meiryo UI" pitchFamily="50" charset="-128"/>
            </a:endParaRPr>
          </a:p>
        </p:txBody>
      </p:sp>
      <p:sp>
        <p:nvSpPr>
          <p:cNvPr id="71" name="山形 70"/>
          <p:cNvSpPr/>
          <p:nvPr/>
        </p:nvSpPr>
        <p:spPr bwMode="gray">
          <a:xfrm>
            <a:off x="2168000" y="8579530"/>
            <a:ext cx="249612" cy="349386"/>
          </a:xfrm>
          <a:prstGeom prst="chevron">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dirty="0">
              <a:solidFill>
                <a:schemeClr val="accent5"/>
              </a:solidFill>
              <a:latin typeface="Meiryo UI" pitchFamily="50" charset="-128"/>
              <a:ea typeface="Meiryo UI" pitchFamily="50" charset="-128"/>
              <a:cs typeface="Meiryo UI" pitchFamily="50" charset="-128"/>
            </a:endParaRPr>
          </a:p>
        </p:txBody>
      </p:sp>
      <p:sp>
        <p:nvSpPr>
          <p:cNvPr id="72" name="山形 71"/>
          <p:cNvSpPr/>
          <p:nvPr/>
        </p:nvSpPr>
        <p:spPr bwMode="gray">
          <a:xfrm>
            <a:off x="4490464" y="8598643"/>
            <a:ext cx="249612" cy="349386"/>
          </a:xfrm>
          <a:prstGeom prst="chevron">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dirty="0">
              <a:solidFill>
                <a:schemeClr val="accent5"/>
              </a:solidFill>
              <a:latin typeface="Meiryo UI" pitchFamily="50" charset="-128"/>
              <a:ea typeface="Meiryo UI" pitchFamily="50" charset="-128"/>
              <a:cs typeface="Meiryo UI" pitchFamily="50" charset="-128"/>
            </a:endParaRPr>
          </a:p>
        </p:txBody>
      </p:sp>
      <p:sp>
        <p:nvSpPr>
          <p:cNvPr id="74" name="正方形/長方形 73"/>
          <p:cNvSpPr/>
          <p:nvPr/>
        </p:nvSpPr>
        <p:spPr>
          <a:xfrm>
            <a:off x="180975" y="9458490"/>
            <a:ext cx="2095500" cy="261610"/>
          </a:xfrm>
          <a:prstGeom prst="rect">
            <a:avLst/>
          </a:prstGeom>
        </p:spPr>
        <p:txBody>
          <a:bodyPr wrap="square">
            <a:spAutoFit/>
          </a:bodyPr>
          <a:lstStyle/>
          <a:p>
            <a:r>
              <a:rPr lang="en-US" altLang="ja-JP" sz="1100" b="1" dirty="0" smtClean="0">
                <a:solidFill>
                  <a:srgbClr val="4472C4"/>
                </a:solidFill>
                <a:latin typeface="Meiryo UI" pitchFamily="50" charset="-128"/>
                <a:ea typeface="Meiryo UI" pitchFamily="50" charset="-128"/>
                <a:cs typeface="Meiryo UI" pitchFamily="50" charset="-128"/>
              </a:rPr>
              <a:t>Insert a pre-set FlashAir</a:t>
            </a:r>
            <a:endParaRPr lang="ja-JP" altLang="en-US" sz="1100" b="1" dirty="0">
              <a:solidFill>
                <a:srgbClr val="4472C4"/>
              </a:solidFill>
              <a:latin typeface="Meiryo UI" pitchFamily="50" charset="-128"/>
              <a:ea typeface="Meiryo UI" pitchFamily="50" charset="-128"/>
              <a:cs typeface="Meiryo UI" pitchFamily="50" charset="-128"/>
            </a:endParaRPr>
          </a:p>
        </p:txBody>
      </p:sp>
      <p:sp>
        <p:nvSpPr>
          <p:cNvPr id="76" name="正方形/長方形 75"/>
          <p:cNvSpPr/>
          <p:nvPr/>
        </p:nvSpPr>
        <p:spPr>
          <a:xfrm>
            <a:off x="2397494" y="9458081"/>
            <a:ext cx="2075860" cy="430887"/>
          </a:xfrm>
          <a:prstGeom prst="rect">
            <a:avLst/>
          </a:prstGeom>
        </p:spPr>
        <p:txBody>
          <a:bodyPr wrap="square">
            <a:spAutoFit/>
          </a:bodyPr>
          <a:lstStyle/>
          <a:p>
            <a:pPr algn="ctr"/>
            <a:r>
              <a:rPr kumimoji="0" lang="en-US" altLang="ja-JP" sz="1100" b="1" kern="0" dirty="0" smtClean="0">
                <a:solidFill>
                  <a:srgbClr val="4472C4"/>
                </a:solidFill>
                <a:latin typeface="Meiryo UI" pitchFamily="50" charset="-128"/>
                <a:ea typeface="Meiryo UI" pitchFamily="50" charset="-128"/>
                <a:cs typeface="Meiryo UI" pitchFamily="50" charset="-128"/>
              </a:rPr>
              <a:t>Create / Distribute</a:t>
            </a:r>
          </a:p>
          <a:p>
            <a:pPr algn="ctr"/>
            <a:r>
              <a:rPr kumimoji="0" lang="en-US" altLang="ja-JP" sz="1100" b="1" kern="0" dirty="0" smtClean="0">
                <a:solidFill>
                  <a:srgbClr val="4472C4"/>
                </a:solidFill>
                <a:latin typeface="Meiryo UI" pitchFamily="50" charset="-128"/>
                <a:ea typeface="Meiryo UI" pitchFamily="50" charset="-128"/>
                <a:cs typeface="Meiryo UI" pitchFamily="50" charset="-128"/>
              </a:rPr>
              <a:t>content list</a:t>
            </a:r>
            <a:endParaRPr lang="ja-JP" altLang="en-US" sz="1100" b="1" dirty="0">
              <a:solidFill>
                <a:srgbClr val="4472C4"/>
              </a:solidFill>
              <a:latin typeface="Meiryo UI" pitchFamily="50" charset="-128"/>
              <a:ea typeface="Meiryo UI" pitchFamily="50" charset="-128"/>
              <a:cs typeface="Meiryo UI" pitchFamily="50" charset="-128"/>
            </a:endParaRPr>
          </a:p>
        </p:txBody>
      </p:sp>
      <p:sp>
        <p:nvSpPr>
          <p:cNvPr id="77" name="正方形/長方形 76"/>
          <p:cNvSpPr/>
          <p:nvPr/>
        </p:nvSpPr>
        <p:spPr>
          <a:xfrm>
            <a:off x="4979647" y="9458081"/>
            <a:ext cx="1465789" cy="430887"/>
          </a:xfrm>
          <a:prstGeom prst="rect">
            <a:avLst/>
          </a:prstGeom>
        </p:spPr>
        <p:txBody>
          <a:bodyPr wrap="square">
            <a:spAutoFit/>
          </a:bodyPr>
          <a:lstStyle/>
          <a:p>
            <a:pPr algn="ctr"/>
            <a:r>
              <a:rPr kumimoji="0" lang="en-US" altLang="ja-JP" sz="1100" b="1" kern="0" dirty="0" smtClean="0">
                <a:solidFill>
                  <a:srgbClr val="4472C4"/>
                </a:solidFill>
                <a:latin typeface="Meiryo UI" pitchFamily="50" charset="-128"/>
                <a:ea typeface="Meiryo UI" pitchFamily="50" charset="-128"/>
                <a:cs typeface="Meiryo UI" pitchFamily="50" charset="-128"/>
              </a:rPr>
              <a:t>On / Off power of monitor</a:t>
            </a:r>
            <a:endParaRPr lang="ja-JP" altLang="en-US" sz="1100" b="1" dirty="0">
              <a:solidFill>
                <a:srgbClr val="4472C4"/>
              </a:solidFill>
              <a:latin typeface="Meiryo UI" pitchFamily="50" charset="-128"/>
              <a:ea typeface="Meiryo UI" pitchFamily="50" charset="-128"/>
              <a:cs typeface="Meiryo UI" pitchFamily="50" charset="-128"/>
            </a:endParaRPr>
          </a:p>
        </p:txBody>
      </p:sp>
      <p:sp>
        <p:nvSpPr>
          <p:cNvPr id="153" name="テキスト ボックス 152"/>
          <p:cNvSpPr txBox="1"/>
          <p:nvPr/>
        </p:nvSpPr>
        <p:spPr>
          <a:xfrm>
            <a:off x="-28334" y="7265645"/>
            <a:ext cx="6936164" cy="312393"/>
          </a:xfrm>
          <a:prstGeom prst="rect">
            <a:avLst/>
          </a:prstGeom>
          <a:solidFill>
            <a:schemeClr val="accent1">
              <a:lumMod val="20000"/>
              <a:lumOff val="80000"/>
            </a:schemeClr>
          </a:solidFill>
        </p:spPr>
        <p:txBody>
          <a:bodyPr wrap="square" rtlCol="0">
            <a:spAutoFit/>
          </a:bodyPr>
          <a:lstStyle/>
          <a:p>
            <a:pPr>
              <a:lnSpc>
                <a:spcPct val="130000"/>
              </a:lnSpc>
            </a:pPr>
            <a:r>
              <a:rPr lang="en-US" altLang="ja-JP" sz="1100" b="1" dirty="0" smtClean="0">
                <a:latin typeface="Meiryo UI" pitchFamily="50" charset="-128"/>
                <a:ea typeface="Meiryo UI" pitchFamily="50" charset="-128"/>
                <a:cs typeface="Meiryo UI" pitchFamily="50" charset="-128"/>
              </a:rPr>
              <a:t>What is SHARP Content Distributor for FlashAir?</a:t>
            </a:r>
            <a:endParaRPr lang="ja-JP" altLang="en-US" sz="1100" b="1" dirty="0">
              <a:latin typeface="Meiryo UI" pitchFamily="50" charset="-128"/>
              <a:ea typeface="Meiryo UI" pitchFamily="50" charset="-128"/>
              <a:cs typeface="Meiryo UI" pitchFamily="50" charset="-128"/>
            </a:endParaRPr>
          </a:p>
        </p:txBody>
      </p:sp>
      <p:sp>
        <p:nvSpPr>
          <p:cNvPr id="46" name="正方形/長方形 45"/>
          <p:cNvSpPr/>
          <p:nvPr/>
        </p:nvSpPr>
        <p:spPr>
          <a:xfrm>
            <a:off x="-36982" y="9849478"/>
            <a:ext cx="6944812" cy="84477"/>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dirty="0">
              <a:solidFill>
                <a:srgbClr val="FF6600"/>
              </a:solidFill>
              <a:latin typeface="メイリオ" panose="020B0604030504040204" pitchFamily="50" charset="-128"/>
              <a:ea typeface="メイリオ" panose="020B0604030504040204" pitchFamily="50" charset="-128"/>
            </a:endParaRPr>
          </a:p>
        </p:txBody>
      </p:sp>
      <p:sp>
        <p:nvSpPr>
          <p:cNvPr id="87" name="角丸四角形 86"/>
          <p:cNvSpPr/>
          <p:nvPr/>
        </p:nvSpPr>
        <p:spPr>
          <a:xfrm>
            <a:off x="303856" y="1219370"/>
            <a:ext cx="6283138" cy="2157687"/>
          </a:xfrm>
          <a:prstGeom prst="roundRect">
            <a:avLst>
              <a:gd name="adj" fmla="val 3478"/>
            </a:avLst>
          </a:prstGeom>
          <a:solidFill>
            <a:srgbClr val="DEEB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88" name="正方形/長方形 87"/>
          <p:cNvSpPr/>
          <p:nvPr/>
        </p:nvSpPr>
        <p:spPr>
          <a:xfrm>
            <a:off x="-41690" y="-9069"/>
            <a:ext cx="6944812" cy="1109373"/>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dirty="0">
              <a:solidFill>
                <a:srgbClr val="FF6600"/>
              </a:solidFill>
              <a:latin typeface="Meiryo UI" pitchFamily="50" charset="-128"/>
              <a:ea typeface="Meiryo UI" pitchFamily="50" charset="-128"/>
              <a:cs typeface="Meiryo UI" pitchFamily="50" charset="-128"/>
            </a:endParaRPr>
          </a:p>
        </p:txBody>
      </p:sp>
      <p:sp>
        <p:nvSpPr>
          <p:cNvPr id="92" name="正方形/長方形 91"/>
          <p:cNvSpPr/>
          <p:nvPr/>
        </p:nvSpPr>
        <p:spPr>
          <a:xfrm>
            <a:off x="2457450" y="1805645"/>
            <a:ext cx="2038350" cy="400110"/>
          </a:xfrm>
          <a:prstGeom prst="rect">
            <a:avLst/>
          </a:prstGeom>
        </p:spPr>
        <p:txBody>
          <a:bodyPr wrap="square">
            <a:spAutoFit/>
          </a:bodyPr>
          <a:lstStyle/>
          <a:p>
            <a:pPr algn="ctr" defTabSz="779248"/>
            <a:r>
              <a:rPr lang="en-US" altLang="ja-JP" sz="1000" dirty="0" smtClean="0">
                <a:latin typeface="Meiryo UI" pitchFamily="50" charset="-128"/>
                <a:ea typeface="Meiryo UI" pitchFamily="50" charset="-128"/>
                <a:cs typeface="Meiryo UI" pitchFamily="50" charset="-128"/>
              </a:rPr>
              <a:t>Monitors are installed in the wall; USB interface is hidden</a:t>
            </a:r>
            <a:endParaRPr lang="en-US" altLang="ja-JP" sz="1000" dirty="0">
              <a:latin typeface="Meiryo UI" pitchFamily="50" charset="-128"/>
              <a:ea typeface="Meiryo UI" pitchFamily="50" charset="-128"/>
              <a:cs typeface="Meiryo UI" pitchFamily="50" charset="-128"/>
            </a:endParaRPr>
          </a:p>
        </p:txBody>
      </p:sp>
      <p:sp>
        <p:nvSpPr>
          <p:cNvPr id="93" name="正方形/長方形 92"/>
          <p:cNvSpPr/>
          <p:nvPr/>
        </p:nvSpPr>
        <p:spPr>
          <a:xfrm>
            <a:off x="419100" y="1814535"/>
            <a:ext cx="1962150" cy="400110"/>
          </a:xfrm>
          <a:prstGeom prst="rect">
            <a:avLst/>
          </a:prstGeom>
        </p:spPr>
        <p:txBody>
          <a:bodyPr wrap="square">
            <a:spAutoFit/>
          </a:bodyPr>
          <a:lstStyle/>
          <a:p>
            <a:pPr algn="ctr" defTabSz="779248"/>
            <a:r>
              <a:rPr lang="en-US" altLang="ja-JP" sz="1000" dirty="0" smtClean="0">
                <a:latin typeface="Meiryo UI" pitchFamily="50" charset="-128"/>
                <a:ea typeface="Meiryo UI" pitchFamily="50" charset="-128"/>
                <a:cs typeface="Meiryo UI" pitchFamily="50" charset="-128"/>
              </a:rPr>
              <a:t>Cannot reach the monitor installed in high place</a:t>
            </a:r>
            <a:endParaRPr lang="en-US" altLang="ja-JP" sz="1000" dirty="0">
              <a:latin typeface="Meiryo UI" pitchFamily="50" charset="-128"/>
              <a:ea typeface="Meiryo UI" pitchFamily="50" charset="-128"/>
              <a:cs typeface="Meiryo UI" pitchFamily="50" charset="-128"/>
            </a:endParaRPr>
          </a:p>
        </p:txBody>
      </p:sp>
      <p:sp>
        <p:nvSpPr>
          <p:cNvPr id="96" name="正方形/長方形 95"/>
          <p:cNvSpPr/>
          <p:nvPr/>
        </p:nvSpPr>
        <p:spPr>
          <a:xfrm>
            <a:off x="0" y="456940"/>
            <a:ext cx="6858000" cy="412934"/>
          </a:xfrm>
          <a:prstGeom prst="rect">
            <a:avLst/>
          </a:prstGeom>
        </p:spPr>
        <p:txBody>
          <a:bodyPr wrap="square">
            <a:spAutoFit/>
          </a:bodyPr>
          <a:lstStyle/>
          <a:p>
            <a:pPr algn="ctr">
              <a:lnSpc>
                <a:spcPts val="2500"/>
              </a:lnSpc>
            </a:pPr>
            <a:r>
              <a:rPr lang="en-US" altLang="ja-JP" sz="2000" b="1" dirty="0" smtClean="0">
                <a:solidFill>
                  <a:schemeClr val="bg1"/>
                </a:solidFill>
                <a:latin typeface="Meiryo UI" pitchFamily="50" charset="-128"/>
                <a:ea typeface="Meiryo UI" pitchFamily="50" charset="-128"/>
                <a:cs typeface="Meiryo UI" pitchFamily="50" charset="-128"/>
              </a:rPr>
              <a:t>SHARP Content Distributor for FlashAir</a:t>
            </a:r>
            <a:r>
              <a:rPr lang="en-US" altLang="ja-JP" sz="2000" b="1" baseline="30000" dirty="0" smtClean="0">
                <a:solidFill>
                  <a:schemeClr val="bg1"/>
                </a:solidFill>
                <a:latin typeface="Meiryo UI" pitchFamily="50" charset="-128"/>
                <a:ea typeface="Meiryo UI" pitchFamily="50" charset="-128"/>
                <a:cs typeface="Meiryo UI" pitchFamily="50" charset="-128"/>
              </a:rPr>
              <a:t>TM</a:t>
            </a:r>
            <a:r>
              <a:rPr lang="ja-JP" altLang="en-US" sz="1600" b="1" dirty="0" smtClean="0">
                <a:solidFill>
                  <a:schemeClr val="bg1"/>
                </a:solidFill>
                <a:latin typeface="Meiryo UI" pitchFamily="50" charset="-128"/>
                <a:ea typeface="Meiryo UI" pitchFamily="50" charset="-128"/>
                <a:cs typeface="Meiryo UI" pitchFamily="50" charset="-128"/>
              </a:rPr>
              <a:t>　　</a:t>
            </a:r>
            <a:endParaRPr lang="en-US" altLang="ja-JP" b="1" dirty="0" smtClean="0">
              <a:solidFill>
                <a:schemeClr val="bg1"/>
              </a:solidFill>
              <a:latin typeface="Meiryo UI" pitchFamily="50" charset="-128"/>
              <a:ea typeface="Meiryo UI" pitchFamily="50" charset="-128"/>
              <a:cs typeface="Meiryo UI" pitchFamily="50" charset="-128"/>
            </a:endParaRPr>
          </a:p>
        </p:txBody>
      </p:sp>
      <p:pic>
        <p:nvPicPr>
          <p:cNvPr id="5" name="図 4"/>
          <p:cNvPicPr>
            <a:picLocks noChangeAspect="1"/>
          </p:cNvPicPr>
          <p:nvPr/>
        </p:nvPicPr>
        <p:blipFill rotWithShape="1">
          <a:blip r:embed="rId2" cstate="print">
            <a:extLst>
              <a:ext uri="{28A0092B-C50C-407E-A947-70E740481C1C}">
                <a14:useLocalDpi xmlns="" xmlns:a14="http://schemas.microsoft.com/office/drawing/2010/main"/>
              </a:ext>
            </a:extLst>
          </a:blip>
          <a:srcRect/>
          <a:stretch/>
        </p:blipFill>
        <p:spPr>
          <a:xfrm>
            <a:off x="659464" y="2221925"/>
            <a:ext cx="1594377" cy="1069315"/>
          </a:xfrm>
          <a:prstGeom prst="rect">
            <a:avLst/>
          </a:prstGeom>
          <a:effectLst/>
        </p:spPr>
      </p:pic>
      <p:sp>
        <p:nvSpPr>
          <p:cNvPr id="107" name="テキスト ボックス 106"/>
          <p:cNvSpPr txBox="1"/>
          <p:nvPr/>
        </p:nvSpPr>
        <p:spPr>
          <a:xfrm>
            <a:off x="1373711" y="1219370"/>
            <a:ext cx="4181474" cy="652486"/>
          </a:xfrm>
          <a:prstGeom prst="rect">
            <a:avLst/>
          </a:prstGeom>
          <a:noFill/>
        </p:spPr>
        <p:txBody>
          <a:bodyPr wrap="square" rtlCol="0">
            <a:spAutoFit/>
          </a:bodyPr>
          <a:lstStyle/>
          <a:p>
            <a:pPr algn="ctr">
              <a:lnSpc>
                <a:spcPct val="130000"/>
              </a:lnSpc>
            </a:pPr>
            <a:r>
              <a:rPr lang="en-US" altLang="ja-JP" sz="1400" b="1" dirty="0" smtClean="0">
                <a:solidFill>
                  <a:srgbClr val="FF0066"/>
                </a:solidFill>
                <a:latin typeface="Meiryo UI" pitchFamily="50" charset="-128"/>
                <a:ea typeface="Meiryo UI" pitchFamily="50" charset="-128"/>
                <a:cs typeface="Meiryo UI" pitchFamily="50" charset="-128"/>
              </a:rPr>
              <a:t>Don’t you have a problems about signage when using USB media player?</a:t>
            </a:r>
            <a:endParaRPr lang="ja-JP" altLang="en-US" sz="1400" b="1" dirty="0">
              <a:solidFill>
                <a:srgbClr val="FF0066"/>
              </a:solidFill>
              <a:latin typeface="Meiryo UI" pitchFamily="50" charset="-128"/>
              <a:ea typeface="Meiryo UI" pitchFamily="50" charset="-128"/>
              <a:cs typeface="Meiryo UI" pitchFamily="50" charset="-128"/>
            </a:endParaRPr>
          </a:p>
        </p:txBody>
      </p:sp>
      <p:pic>
        <p:nvPicPr>
          <p:cNvPr id="109" name="図 10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 xmlns:a14="http://schemas.microsoft.com/office/drawing/2010/main"/>
              </a:ext>
            </a:extLst>
          </a:blip>
          <a:stretch>
            <a:fillRect/>
          </a:stretch>
        </p:blipFill>
        <p:spPr>
          <a:xfrm>
            <a:off x="1982372" y="2703640"/>
            <a:ext cx="305338" cy="582868"/>
          </a:xfrm>
          <a:prstGeom prst="rect">
            <a:avLst/>
          </a:prstGeom>
        </p:spPr>
      </p:pic>
      <p:cxnSp>
        <p:nvCxnSpPr>
          <p:cNvPr id="113" name="直線コネクタ 112"/>
          <p:cNvCxnSpPr/>
          <p:nvPr/>
        </p:nvCxnSpPr>
        <p:spPr>
          <a:xfrm>
            <a:off x="1974933" y="2680340"/>
            <a:ext cx="34632" cy="375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下矢印 115"/>
          <p:cNvSpPr/>
          <p:nvPr/>
        </p:nvSpPr>
        <p:spPr>
          <a:xfrm>
            <a:off x="2771151" y="3413862"/>
            <a:ext cx="1190625" cy="313479"/>
          </a:xfrm>
          <a:prstGeom prst="downArrow">
            <a:avLst>
              <a:gd name="adj1" fmla="val 50000"/>
              <a:gd name="adj2" fmla="val 68571"/>
            </a:avLst>
          </a:prstGeom>
          <a:solidFill>
            <a:srgbClr val="FFD9E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117" name="正方形/長方形 116"/>
          <p:cNvSpPr/>
          <p:nvPr/>
        </p:nvSpPr>
        <p:spPr>
          <a:xfrm>
            <a:off x="552450" y="3806460"/>
            <a:ext cx="5638800" cy="452432"/>
          </a:xfrm>
          <a:prstGeom prst="rect">
            <a:avLst/>
          </a:prstGeom>
        </p:spPr>
        <p:txBody>
          <a:bodyPr wrap="square">
            <a:spAutoFit/>
          </a:bodyPr>
          <a:lstStyle/>
          <a:p>
            <a:pPr>
              <a:lnSpc>
                <a:spcPct val="130000"/>
              </a:lnSpc>
            </a:pPr>
            <a:r>
              <a:rPr lang="en-US" altLang="ja-JP" b="1" dirty="0" smtClean="0">
                <a:solidFill>
                  <a:srgbClr val="FF0066"/>
                </a:solidFill>
                <a:latin typeface="Meiryo UI" pitchFamily="50" charset="-128"/>
                <a:ea typeface="Meiryo UI" pitchFamily="50" charset="-128"/>
                <a:cs typeface="Meiryo UI" pitchFamily="50" charset="-128"/>
              </a:rPr>
              <a:t>SHARP Content Distributor</a:t>
            </a:r>
            <a:r>
              <a:rPr lang="ja-JP" altLang="en-US" b="1" dirty="0" smtClean="0">
                <a:solidFill>
                  <a:srgbClr val="FF0066"/>
                </a:solidFill>
                <a:latin typeface="Meiryo UI" pitchFamily="50" charset="-128"/>
                <a:ea typeface="Meiryo UI" pitchFamily="50" charset="-128"/>
                <a:cs typeface="Meiryo UI" pitchFamily="50" charset="-128"/>
              </a:rPr>
              <a:t> </a:t>
            </a:r>
            <a:r>
              <a:rPr lang="en-US" altLang="ja-JP" b="1" dirty="0">
                <a:solidFill>
                  <a:srgbClr val="FF0066"/>
                </a:solidFill>
                <a:latin typeface="Meiryo UI" pitchFamily="50" charset="-128"/>
                <a:ea typeface="Meiryo UI" pitchFamily="50" charset="-128"/>
                <a:cs typeface="Meiryo UI" pitchFamily="50" charset="-128"/>
              </a:rPr>
              <a:t>for FlashAir</a:t>
            </a:r>
          </a:p>
        </p:txBody>
      </p:sp>
      <p:sp>
        <p:nvSpPr>
          <p:cNvPr id="68" name="正方形/長方形 67"/>
          <p:cNvSpPr/>
          <p:nvPr/>
        </p:nvSpPr>
        <p:spPr>
          <a:xfrm>
            <a:off x="-28334" y="19784"/>
            <a:ext cx="7212514" cy="272382"/>
          </a:xfrm>
          <a:prstGeom prst="rect">
            <a:avLst/>
          </a:prstGeom>
        </p:spPr>
        <p:txBody>
          <a:bodyPr wrap="square">
            <a:spAutoFit/>
          </a:bodyPr>
          <a:lstStyle/>
          <a:p>
            <a:pPr>
              <a:lnSpc>
                <a:spcPct val="130000"/>
              </a:lnSpc>
            </a:pPr>
            <a:r>
              <a:rPr lang="en-US" altLang="ja-JP" sz="900" b="1" dirty="0" smtClean="0">
                <a:solidFill>
                  <a:schemeClr val="bg1"/>
                </a:solidFill>
                <a:latin typeface="Meiryo UI" pitchFamily="50" charset="-128"/>
                <a:ea typeface="Meiryo UI" pitchFamily="50" charset="-128"/>
                <a:cs typeface="Meiryo UI" pitchFamily="50" charset="-128"/>
              </a:rPr>
              <a:t>Software for PN-Y556/Y496/Y436/Y326</a:t>
            </a:r>
            <a:r>
              <a:rPr lang="ja-JP" altLang="en-US" sz="900" b="1" dirty="0">
                <a:solidFill>
                  <a:schemeClr val="bg1"/>
                </a:solidFill>
                <a:latin typeface="Meiryo UI" pitchFamily="50" charset="-128"/>
                <a:ea typeface="Meiryo UI" pitchFamily="50" charset="-128"/>
                <a:cs typeface="Meiryo UI" pitchFamily="50" charset="-128"/>
              </a:rPr>
              <a:t>　</a:t>
            </a:r>
          </a:p>
        </p:txBody>
      </p:sp>
      <p:pic>
        <p:nvPicPr>
          <p:cNvPr id="69" name="図 68"/>
          <p:cNvPicPr>
            <a:picLocks noChangeAspect="1"/>
          </p:cNvPicPr>
          <p:nvPr/>
        </p:nvPicPr>
        <p:blipFill rotWithShape="1">
          <a:blip r:embed="rId4" cstate="print">
            <a:extLst>
              <a:ext uri="{28A0092B-C50C-407E-A947-70E740481C1C}">
                <a14:useLocalDpi xmlns="" xmlns:a14="http://schemas.microsoft.com/office/drawing/2010/main"/>
              </a:ext>
            </a:extLst>
          </a:blip>
          <a:srcRect/>
          <a:stretch/>
        </p:blipFill>
        <p:spPr>
          <a:xfrm>
            <a:off x="2522607" y="5574368"/>
            <a:ext cx="1890988" cy="1436738"/>
          </a:xfrm>
          <a:prstGeom prst="rect">
            <a:avLst/>
          </a:prstGeom>
        </p:spPr>
      </p:pic>
      <p:pic>
        <p:nvPicPr>
          <p:cNvPr id="3" name="図 2"/>
          <p:cNvPicPr>
            <a:picLocks noChangeAspect="1"/>
          </p:cNvPicPr>
          <p:nvPr/>
        </p:nvPicPr>
        <p:blipFill rotWithShape="1">
          <a:blip r:embed="rId5" cstate="print">
            <a:extLst>
              <a:ext uri="{28A0092B-C50C-407E-A947-70E740481C1C}">
                <a14:useLocalDpi xmlns="" xmlns:a14="http://schemas.microsoft.com/office/drawing/2010/main"/>
              </a:ext>
            </a:extLst>
          </a:blip>
          <a:srcRect/>
          <a:stretch/>
        </p:blipFill>
        <p:spPr>
          <a:xfrm>
            <a:off x="2647825" y="2210358"/>
            <a:ext cx="1606663" cy="1071108"/>
          </a:xfrm>
          <a:prstGeom prst="rect">
            <a:avLst/>
          </a:prstGeom>
        </p:spPr>
      </p:pic>
      <p:pic>
        <p:nvPicPr>
          <p:cNvPr id="111" name="図 110"/>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 xmlns:a14="http://schemas.microsoft.com/office/drawing/2010/main"/>
              </a:ext>
            </a:extLst>
          </a:blip>
          <a:srcRect/>
          <a:stretch/>
        </p:blipFill>
        <p:spPr>
          <a:xfrm>
            <a:off x="3445544" y="2727214"/>
            <a:ext cx="713111" cy="557305"/>
          </a:xfrm>
          <a:prstGeom prst="rect">
            <a:avLst/>
          </a:prstGeom>
        </p:spPr>
      </p:pic>
      <p:sp>
        <p:nvSpPr>
          <p:cNvPr id="85" name="角丸四角形 84"/>
          <p:cNvSpPr/>
          <p:nvPr/>
        </p:nvSpPr>
        <p:spPr bwMode="gray">
          <a:xfrm>
            <a:off x="345702" y="5011955"/>
            <a:ext cx="1872000" cy="252000"/>
          </a:xfrm>
          <a:prstGeom prst="roundRect">
            <a:avLst/>
          </a:prstGeom>
          <a:solidFill>
            <a:schemeClr val="accent5"/>
          </a:solidFill>
          <a:ln w="25400" cap="flat" cmpd="sng" algn="ctr">
            <a:noFill/>
            <a:prstDash val="solid"/>
          </a:ln>
          <a:effectLst/>
        </p:spPr>
        <p:txBody>
          <a:bodyPr lIns="72534" tIns="36266" rIns="72534" bIns="36266" rtlCol="0" anchor="ctr"/>
          <a:lstStyle/>
          <a:p>
            <a:pPr algn="ctr"/>
            <a:r>
              <a:rPr lang="en-US" altLang="ja-JP" sz="1100" b="1" dirty="0" smtClean="0">
                <a:solidFill>
                  <a:schemeClr val="bg1"/>
                </a:solidFill>
                <a:latin typeface="Meiryo UI" pitchFamily="50" charset="-128"/>
                <a:ea typeface="Meiryo UI" pitchFamily="50" charset="-128"/>
                <a:cs typeface="Meiryo UI" pitchFamily="50" charset="-128"/>
              </a:rPr>
              <a:t>High Place </a:t>
            </a:r>
            <a:endParaRPr lang="en-US" altLang="ja-JP" sz="1100" b="1" dirty="0">
              <a:solidFill>
                <a:schemeClr val="bg1"/>
              </a:solidFill>
              <a:latin typeface="Meiryo UI" pitchFamily="50" charset="-128"/>
              <a:ea typeface="Meiryo UI" pitchFamily="50" charset="-128"/>
              <a:cs typeface="Meiryo UI" pitchFamily="50" charset="-128"/>
            </a:endParaRPr>
          </a:p>
        </p:txBody>
      </p:sp>
      <p:sp>
        <p:nvSpPr>
          <p:cNvPr id="89" name="角丸四角形 88"/>
          <p:cNvSpPr/>
          <p:nvPr/>
        </p:nvSpPr>
        <p:spPr bwMode="gray">
          <a:xfrm>
            <a:off x="2522607" y="5011955"/>
            <a:ext cx="1872000" cy="252000"/>
          </a:xfrm>
          <a:prstGeom prst="roundRect">
            <a:avLst/>
          </a:prstGeom>
          <a:solidFill>
            <a:schemeClr val="accent5"/>
          </a:solidFill>
          <a:ln w="25400" cap="flat" cmpd="sng" algn="ctr">
            <a:noFill/>
            <a:prstDash val="solid"/>
          </a:ln>
          <a:effectLst/>
        </p:spPr>
        <p:txBody>
          <a:bodyPr lIns="72534" tIns="36266" rIns="72534" bIns="36266" rtlCol="0" anchor="ctr"/>
          <a:lstStyle/>
          <a:p>
            <a:pPr algn="ctr"/>
            <a:r>
              <a:rPr lang="en-US" altLang="ja-JP" sz="1100" b="1" dirty="0" smtClean="0">
                <a:solidFill>
                  <a:schemeClr val="bg1"/>
                </a:solidFill>
                <a:latin typeface="Meiryo UI" pitchFamily="50" charset="-128"/>
                <a:ea typeface="Meiryo UI" pitchFamily="50" charset="-128"/>
                <a:cs typeface="Meiryo UI" pitchFamily="50" charset="-128"/>
              </a:rPr>
              <a:t>Housing / Chassis </a:t>
            </a:r>
            <a:endParaRPr lang="ja-JP" altLang="en-US" sz="1100" b="1" dirty="0">
              <a:solidFill>
                <a:schemeClr val="bg1"/>
              </a:solidFill>
              <a:latin typeface="Meiryo UI" pitchFamily="50" charset="-128"/>
              <a:ea typeface="Meiryo UI" pitchFamily="50" charset="-128"/>
              <a:cs typeface="Meiryo UI" pitchFamily="50" charset="-128"/>
            </a:endParaRPr>
          </a:p>
        </p:txBody>
      </p:sp>
      <p:sp>
        <p:nvSpPr>
          <p:cNvPr id="90" name="角丸四角形 89"/>
          <p:cNvSpPr/>
          <p:nvPr/>
        </p:nvSpPr>
        <p:spPr bwMode="gray">
          <a:xfrm>
            <a:off x="4699512" y="5011955"/>
            <a:ext cx="1872000" cy="252000"/>
          </a:xfrm>
          <a:prstGeom prst="roundRect">
            <a:avLst/>
          </a:prstGeom>
          <a:solidFill>
            <a:schemeClr val="accent5"/>
          </a:solidFill>
          <a:ln w="25400" cap="flat" cmpd="sng" algn="ctr">
            <a:noFill/>
            <a:prstDash val="solid"/>
          </a:ln>
          <a:effectLst/>
        </p:spPr>
        <p:txBody>
          <a:bodyPr lIns="72534" tIns="36266" rIns="72534" bIns="36266" rtlCol="0" anchor="ctr"/>
          <a:lstStyle/>
          <a:p>
            <a:pPr algn="ctr"/>
            <a:r>
              <a:rPr lang="en-US" altLang="ja-JP" sz="1100" b="1" dirty="0" smtClean="0">
                <a:solidFill>
                  <a:schemeClr val="bg1"/>
                </a:solidFill>
                <a:latin typeface="Meiryo UI" pitchFamily="50" charset="-128"/>
                <a:ea typeface="Meiryo UI" pitchFamily="50" charset="-128"/>
                <a:cs typeface="Meiryo UI" pitchFamily="50" charset="-128"/>
              </a:rPr>
              <a:t>Office Signage</a:t>
            </a:r>
            <a:endParaRPr lang="en-US" altLang="ja-JP" sz="1100" b="1" dirty="0">
              <a:solidFill>
                <a:schemeClr val="bg1"/>
              </a:solidFill>
              <a:latin typeface="Meiryo UI" pitchFamily="50" charset="-128"/>
              <a:ea typeface="Meiryo UI" pitchFamily="50" charset="-128"/>
              <a:cs typeface="Meiryo UI" pitchFamily="50" charset="-128"/>
            </a:endParaRPr>
          </a:p>
        </p:txBody>
      </p:sp>
      <p:sp>
        <p:nvSpPr>
          <p:cNvPr id="61" name="正方形/長方形 60"/>
          <p:cNvSpPr/>
          <p:nvPr/>
        </p:nvSpPr>
        <p:spPr>
          <a:xfrm>
            <a:off x="4543425" y="1814535"/>
            <a:ext cx="2019300" cy="400110"/>
          </a:xfrm>
          <a:prstGeom prst="rect">
            <a:avLst/>
          </a:prstGeom>
        </p:spPr>
        <p:txBody>
          <a:bodyPr wrap="square">
            <a:spAutoFit/>
          </a:bodyPr>
          <a:lstStyle/>
          <a:p>
            <a:pPr algn="ctr" defTabSz="779248"/>
            <a:r>
              <a:rPr lang="en-US" altLang="ja-JP" sz="1000" dirty="0" smtClean="0">
                <a:latin typeface="Meiryo UI" pitchFamily="50" charset="-128"/>
                <a:ea typeface="Meiryo UI" pitchFamily="50" charset="-128"/>
                <a:cs typeface="Meiryo UI" pitchFamily="50" charset="-128"/>
              </a:rPr>
              <a:t>USB memory might be  prohibited to use in the office</a:t>
            </a:r>
            <a:endParaRPr lang="en-US" altLang="ja-JP" sz="1000" dirty="0">
              <a:latin typeface="Meiryo UI" pitchFamily="50" charset="-128"/>
              <a:ea typeface="Meiryo UI" pitchFamily="50" charset="-128"/>
              <a:cs typeface="Meiryo UI" pitchFamily="50" charset="-128"/>
            </a:endParaRPr>
          </a:p>
        </p:txBody>
      </p:sp>
      <p:sp>
        <p:nvSpPr>
          <p:cNvPr id="104" name="正方形/長方形 103"/>
          <p:cNvSpPr/>
          <p:nvPr/>
        </p:nvSpPr>
        <p:spPr>
          <a:xfrm flipV="1">
            <a:off x="542926" y="4423306"/>
            <a:ext cx="3171824" cy="8201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118" name="正方形/長方形 117"/>
          <p:cNvSpPr/>
          <p:nvPr/>
        </p:nvSpPr>
        <p:spPr>
          <a:xfrm>
            <a:off x="428626" y="4219425"/>
            <a:ext cx="5114924" cy="523220"/>
          </a:xfrm>
          <a:prstGeom prst="rect">
            <a:avLst/>
          </a:prstGeom>
        </p:spPr>
        <p:txBody>
          <a:bodyPr wrap="square">
            <a:spAutoFit/>
          </a:bodyPr>
          <a:lstStyle/>
          <a:p>
            <a:r>
              <a:rPr lang="en-US" altLang="ja-JP" sz="1400" b="1" dirty="0" smtClean="0">
                <a:latin typeface="Meiryo UI" pitchFamily="50" charset="-128"/>
                <a:ea typeface="Meiryo UI" pitchFamily="50" charset="-128"/>
                <a:cs typeface="Meiryo UI" pitchFamily="50" charset="-128"/>
              </a:rPr>
              <a:t>Wirelessly overwrite the contents saved in FlashAir. </a:t>
            </a:r>
          </a:p>
          <a:p>
            <a:r>
              <a:rPr lang="en-US" altLang="ja-JP" sz="1400" b="1" dirty="0" smtClean="0">
                <a:latin typeface="Meiryo UI" pitchFamily="50" charset="-128"/>
                <a:ea typeface="Meiryo UI" pitchFamily="50" charset="-128"/>
                <a:cs typeface="Meiryo UI" pitchFamily="50" charset="-128"/>
              </a:rPr>
              <a:t>Problems will be solved!</a:t>
            </a:r>
            <a:endParaRPr lang="ja-JP" altLang="en-US" sz="1400" dirty="0">
              <a:latin typeface="Meiryo UI" pitchFamily="50" charset="-128"/>
              <a:ea typeface="Meiryo UI" pitchFamily="50" charset="-128"/>
              <a:cs typeface="Meiryo UI" pitchFamily="50" charset="-128"/>
            </a:endParaRPr>
          </a:p>
        </p:txBody>
      </p:sp>
      <p:pic>
        <p:nvPicPr>
          <p:cNvPr id="15" name="図 14"/>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 xmlns:a14="http://schemas.microsoft.com/office/drawing/2010/main"/>
              </a:ext>
            </a:extLst>
          </a:blip>
          <a:stretch>
            <a:fillRect/>
          </a:stretch>
        </p:blipFill>
        <p:spPr>
          <a:xfrm>
            <a:off x="5654320" y="3713610"/>
            <a:ext cx="645244" cy="516196"/>
          </a:xfrm>
          <a:prstGeom prst="rect">
            <a:avLst/>
          </a:prstGeom>
        </p:spPr>
      </p:pic>
      <p:pic>
        <p:nvPicPr>
          <p:cNvPr id="120" name="図 119"/>
          <p:cNvPicPr>
            <a:picLocks noChangeAspect="1"/>
          </p:cNvPicPr>
          <p:nvPr/>
        </p:nvPicPr>
        <p:blipFill rotWithShape="1">
          <a:blip r:embed="rId8" cstate="print">
            <a:extLst>
              <a:ext uri="{28A0092B-C50C-407E-A947-70E740481C1C}">
                <a14:useLocalDpi xmlns="" xmlns:a14="http://schemas.microsoft.com/office/drawing/2010/main"/>
              </a:ext>
            </a:extLst>
          </a:blip>
          <a:srcRect/>
          <a:stretch/>
        </p:blipFill>
        <p:spPr>
          <a:xfrm>
            <a:off x="5686877" y="3808764"/>
            <a:ext cx="578542" cy="325888"/>
          </a:xfrm>
          <a:prstGeom prst="rect">
            <a:avLst/>
          </a:prstGeom>
        </p:spPr>
      </p:pic>
      <p:sp>
        <p:nvSpPr>
          <p:cNvPr id="21" name="正方形/長方形 20"/>
          <p:cNvSpPr/>
          <p:nvPr/>
        </p:nvSpPr>
        <p:spPr>
          <a:xfrm>
            <a:off x="4626661" y="2220527"/>
            <a:ext cx="1582836" cy="1063955"/>
          </a:xfrm>
          <a:prstGeom prst="rect">
            <a:avLst/>
          </a:prstGeom>
          <a:solidFill>
            <a:schemeClr val="accent3">
              <a:lumMod val="20000"/>
              <a:lumOff val="80000"/>
            </a:schemeClr>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itchFamily="50" charset="-128"/>
              <a:ea typeface="Meiryo UI" pitchFamily="50" charset="-128"/>
              <a:cs typeface="Meiryo UI" pitchFamily="50" charset="-128"/>
            </a:endParaRPr>
          </a:p>
        </p:txBody>
      </p:sp>
      <p:pic>
        <p:nvPicPr>
          <p:cNvPr id="20" name="図 19"/>
          <p:cNvPicPr>
            <a:picLocks noChangeAspect="1"/>
          </p:cNvPicPr>
          <p:nvPr/>
        </p:nvPicPr>
        <p:blipFill>
          <a:blip r:embed="rId9" cstate="print">
            <a:extLst>
              <a:ext uri="{28A0092B-C50C-407E-A947-70E740481C1C}">
                <a14:useLocalDpi xmlns="" xmlns:a14="http://schemas.microsoft.com/office/drawing/2010/main"/>
              </a:ext>
            </a:extLst>
          </a:blip>
          <a:stretch>
            <a:fillRect/>
          </a:stretch>
        </p:blipFill>
        <p:spPr>
          <a:xfrm>
            <a:off x="4679824" y="2501955"/>
            <a:ext cx="979655" cy="675844"/>
          </a:xfrm>
          <a:prstGeom prst="rect">
            <a:avLst/>
          </a:prstGeom>
        </p:spPr>
      </p:pic>
      <p:pic>
        <p:nvPicPr>
          <p:cNvPr id="24" name="図 23"/>
          <p:cNvPicPr>
            <a:picLocks noChangeAspect="1"/>
          </p:cNvPicPr>
          <p:nvPr/>
        </p:nvPicPr>
        <p:blipFill>
          <a:blip r:embed="rId10" cstate="print">
            <a:extLst>
              <a:ext uri="{28A0092B-C50C-407E-A947-70E740481C1C}">
                <a14:useLocalDpi xmlns="" xmlns:a14="http://schemas.microsoft.com/office/drawing/2010/main"/>
              </a:ext>
            </a:extLst>
          </a:blip>
          <a:stretch>
            <a:fillRect/>
          </a:stretch>
        </p:blipFill>
        <p:spPr>
          <a:xfrm rot="20421365">
            <a:off x="5574766" y="2772271"/>
            <a:ext cx="580156" cy="194903"/>
          </a:xfrm>
          <a:prstGeom prst="rect">
            <a:avLst/>
          </a:prstGeom>
        </p:spPr>
      </p:pic>
      <p:pic>
        <p:nvPicPr>
          <p:cNvPr id="40" name="図 39"/>
          <p:cNvPicPr>
            <a:picLocks noChangeAspect="1"/>
          </p:cNvPicPr>
          <p:nvPr/>
        </p:nvPicPr>
        <p:blipFill rotWithShape="1">
          <a:blip r:embed="rId11" cstate="print">
            <a:extLst>
              <a:ext uri="{28A0092B-C50C-407E-A947-70E740481C1C}">
                <a14:useLocalDpi xmlns="" xmlns:a14="http://schemas.microsoft.com/office/drawing/2010/main"/>
              </a:ext>
            </a:extLst>
          </a:blip>
          <a:srcRect l="1" t="1068" r="2872" b="-460"/>
          <a:stretch/>
        </p:blipFill>
        <p:spPr>
          <a:xfrm>
            <a:off x="4665666" y="5573701"/>
            <a:ext cx="1907762" cy="1423613"/>
          </a:xfrm>
          <a:prstGeom prst="rect">
            <a:avLst/>
          </a:prstGeom>
        </p:spPr>
      </p:pic>
      <p:sp>
        <p:nvSpPr>
          <p:cNvPr id="122" name="角丸四角形吹き出し 121"/>
          <p:cNvSpPr/>
          <p:nvPr/>
        </p:nvSpPr>
        <p:spPr>
          <a:xfrm>
            <a:off x="6256477" y="3757389"/>
            <a:ext cx="288000" cy="350270"/>
          </a:xfrm>
          <a:prstGeom prst="wedgeRoundRectCallout">
            <a:avLst>
              <a:gd name="adj1" fmla="val -73340"/>
              <a:gd name="adj2" fmla="val 20192"/>
              <a:gd name="adj3" fmla="val 16667"/>
            </a:avLst>
          </a:prstGeom>
          <a:solidFill>
            <a:schemeClr val="bg1"/>
          </a:solidFill>
          <a:ln w="12700">
            <a:solidFill>
              <a:schemeClr val="tx1">
                <a:lumMod val="50000"/>
                <a:lumOff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pic>
        <p:nvPicPr>
          <p:cNvPr id="11" name="図 10"/>
          <p:cNvPicPr>
            <a:picLocks noChangeAspect="1"/>
          </p:cNvPicPr>
          <p:nvPr/>
        </p:nvPicPr>
        <p:blipFill>
          <a:blip r:embed="rId12" cstate="print">
            <a:extLst>
              <a:ext uri="{28A0092B-C50C-407E-A947-70E740481C1C}">
                <a14:useLocalDpi xmlns="" xmlns:a14="http://schemas.microsoft.com/office/drawing/2010/main" val="0"/>
              </a:ext>
            </a:extLst>
          </a:blip>
          <a:stretch>
            <a:fillRect/>
          </a:stretch>
        </p:blipFill>
        <p:spPr>
          <a:xfrm>
            <a:off x="5622779" y="4202347"/>
            <a:ext cx="749864" cy="630541"/>
          </a:xfrm>
          <a:prstGeom prst="rect">
            <a:avLst/>
          </a:prstGeom>
        </p:spPr>
      </p:pic>
      <p:pic>
        <p:nvPicPr>
          <p:cNvPr id="13" name="図 12"/>
          <p:cNvPicPr>
            <a:picLocks noChangeAspect="1"/>
          </p:cNvPicPr>
          <p:nvPr/>
        </p:nvPicPr>
        <p:blipFill rotWithShape="1">
          <a:blip r:embed="rId13" cstate="print">
            <a:extLst>
              <a:ext uri="{28A0092B-C50C-407E-A947-70E740481C1C}">
                <a14:useLocalDpi xmlns="" xmlns:a14="http://schemas.microsoft.com/office/drawing/2010/main" val="0"/>
              </a:ext>
            </a:extLst>
          </a:blip>
          <a:srcRect l="14537" t="14636" r="6394" b="2909"/>
          <a:stretch/>
        </p:blipFill>
        <p:spPr>
          <a:xfrm>
            <a:off x="305903" y="5572111"/>
            <a:ext cx="1952965" cy="1438896"/>
          </a:xfrm>
          <a:prstGeom prst="rect">
            <a:avLst/>
          </a:prstGeom>
        </p:spPr>
      </p:pic>
      <p:pic>
        <p:nvPicPr>
          <p:cNvPr id="99" name="図 98"/>
          <p:cNvPicPr>
            <a:picLocks noChangeAspect="1"/>
          </p:cNvPicPr>
          <p:nvPr/>
        </p:nvPicPr>
        <p:blipFill rotWithShape="1">
          <a:blip r:embed="rId14" cstate="print">
            <a:extLst>
              <a:ext uri="{28A0092B-C50C-407E-A947-70E740481C1C}">
                <a14:useLocalDpi xmlns="" xmlns:a14="http://schemas.microsoft.com/office/drawing/2010/main" val="0"/>
              </a:ext>
            </a:extLst>
          </a:blip>
          <a:srcRect l="30227" t="15474" r="6684" b="24996"/>
          <a:stretch/>
        </p:blipFill>
        <p:spPr>
          <a:xfrm>
            <a:off x="224470" y="8396609"/>
            <a:ext cx="1249300" cy="832867"/>
          </a:xfrm>
          <a:prstGeom prst="rect">
            <a:avLst/>
          </a:prstGeom>
        </p:spPr>
      </p:pic>
      <p:pic>
        <p:nvPicPr>
          <p:cNvPr id="14" name="図 13"/>
          <p:cNvPicPr>
            <a:picLocks noChangeAspect="1"/>
          </p:cNvPicPr>
          <p:nvPr/>
        </p:nvPicPr>
        <p:blipFill rotWithShape="1">
          <a:blip r:embed="rId15" cstate="print">
            <a:extLst>
              <a:ext uri="{28A0092B-C50C-407E-A947-70E740481C1C}">
                <a14:useLocalDpi xmlns="" xmlns:a14="http://schemas.microsoft.com/office/drawing/2010/main" val="0"/>
              </a:ext>
            </a:extLst>
          </a:blip>
          <a:srcRect l="32610" t="15160" r="6256" b="27154"/>
          <a:stretch/>
        </p:blipFill>
        <p:spPr>
          <a:xfrm>
            <a:off x="4943750" y="8404087"/>
            <a:ext cx="1246515" cy="831010"/>
          </a:xfrm>
          <a:prstGeom prst="rect">
            <a:avLst/>
          </a:prstGeom>
        </p:spPr>
      </p:pic>
      <p:sp>
        <p:nvSpPr>
          <p:cNvPr id="36" name="角丸四角形吹き出し 35"/>
          <p:cNvSpPr/>
          <p:nvPr/>
        </p:nvSpPr>
        <p:spPr>
          <a:xfrm>
            <a:off x="1521840" y="8250139"/>
            <a:ext cx="595253" cy="641760"/>
          </a:xfrm>
          <a:prstGeom prst="wedgeRoundRectCallout">
            <a:avLst>
              <a:gd name="adj1" fmla="val -78516"/>
              <a:gd name="adj2" fmla="val 23347"/>
              <a:gd name="adj3" fmla="val 16667"/>
            </a:avLst>
          </a:prstGeom>
          <a:solidFill>
            <a:schemeClr val="bg1"/>
          </a:solidFill>
          <a:ln w="19050">
            <a:solidFill>
              <a:srgbClr val="A6A6A6"/>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67" name="角丸四角形吹き出し 66"/>
          <p:cNvSpPr/>
          <p:nvPr/>
        </p:nvSpPr>
        <p:spPr>
          <a:xfrm>
            <a:off x="6117634" y="8208276"/>
            <a:ext cx="595253" cy="641760"/>
          </a:xfrm>
          <a:prstGeom prst="wedgeRoundRectCallout">
            <a:avLst>
              <a:gd name="adj1" fmla="val -62514"/>
              <a:gd name="adj2" fmla="val 26315"/>
              <a:gd name="adj3" fmla="val 16667"/>
            </a:avLst>
          </a:prstGeom>
          <a:solidFill>
            <a:schemeClr val="bg1"/>
          </a:solidFill>
          <a:ln w="19050">
            <a:solidFill>
              <a:srgbClr val="A6A6A6"/>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pic>
        <p:nvPicPr>
          <p:cNvPr id="70" name="図 69"/>
          <p:cNvPicPr>
            <a:picLocks noChangeAspect="1"/>
          </p:cNvPicPr>
          <p:nvPr/>
        </p:nvPicPr>
        <p:blipFill>
          <a:blip r:embed="rId16" cstate="print">
            <a:extLst>
              <a:ext uri="{28A0092B-C50C-407E-A947-70E740481C1C}">
                <a14:useLocalDpi xmlns="" xmlns:a14="http://schemas.microsoft.com/office/drawing/2010/main"/>
              </a:ext>
            </a:extLst>
          </a:blip>
          <a:stretch>
            <a:fillRect/>
          </a:stretch>
        </p:blipFill>
        <p:spPr>
          <a:xfrm>
            <a:off x="6317387" y="3812543"/>
            <a:ext cx="175833" cy="234444"/>
          </a:xfrm>
          <a:prstGeom prst="rect">
            <a:avLst/>
          </a:prstGeom>
        </p:spPr>
      </p:pic>
      <p:pic>
        <p:nvPicPr>
          <p:cNvPr id="9" name="図 8"/>
          <p:cNvPicPr>
            <a:picLocks noChangeAspect="1"/>
          </p:cNvPicPr>
          <p:nvPr/>
        </p:nvPicPr>
        <p:blipFill>
          <a:blip r:embed="rId17" cstate="print">
            <a:extLst>
              <a:ext uri="{28A0092B-C50C-407E-A947-70E740481C1C}">
                <a14:useLocalDpi xmlns="" xmlns:a14="http://schemas.microsoft.com/office/drawing/2010/main" val="0"/>
              </a:ext>
            </a:extLst>
          </a:blip>
          <a:stretch>
            <a:fillRect/>
          </a:stretch>
        </p:blipFill>
        <p:spPr>
          <a:xfrm rot="19967619">
            <a:off x="6342343" y="8923674"/>
            <a:ext cx="191591" cy="475585"/>
          </a:xfrm>
          <a:prstGeom prst="rect">
            <a:avLst/>
          </a:prstGeom>
        </p:spPr>
      </p:pic>
      <p:grpSp>
        <p:nvGrpSpPr>
          <p:cNvPr id="6" name="グループ化 5"/>
          <p:cNvGrpSpPr/>
          <p:nvPr/>
        </p:nvGrpSpPr>
        <p:grpSpPr>
          <a:xfrm>
            <a:off x="2773498" y="8297869"/>
            <a:ext cx="1346895" cy="1047417"/>
            <a:chOff x="6972299" y="6430979"/>
            <a:chExt cx="1684021" cy="1309584"/>
          </a:xfrm>
        </p:grpSpPr>
        <p:pic>
          <p:nvPicPr>
            <p:cNvPr id="64" name="図 63"/>
            <p:cNvPicPr>
              <a:picLocks noChangeAspect="1"/>
            </p:cNvPicPr>
            <p:nvPr/>
          </p:nvPicPr>
          <p:blipFill>
            <a:blip r:embed="rId9" cstate="print">
              <a:extLst>
                <a:ext uri="{28A0092B-C50C-407E-A947-70E740481C1C}">
                  <a14:useLocalDpi xmlns="" xmlns:a14="http://schemas.microsoft.com/office/drawing/2010/main"/>
                </a:ext>
              </a:extLst>
            </a:blip>
            <a:stretch>
              <a:fillRect/>
            </a:stretch>
          </p:blipFill>
          <p:spPr>
            <a:xfrm>
              <a:off x="6972299" y="6430979"/>
              <a:ext cx="1684021" cy="1309584"/>
            </a:xfrm>
            <a:prstGeom prst="rect">
              <a:avLst/>
            </a:prstGeom>
          </p:spPr>
        </p:pic>
        <p:pic>
          <p:nvPicPr>
            <p:cNvPr id="66" name="図 65"/>
            <p:cNvPicPr>
              <a:picLocks noChangeAspect="1"/>
            </p:cNvPicPr>
            <p:nvPr/>
          </p:nvPicPr>
          <p:blipFill>
            <a:blip r:embed="rId18" cstate="print"/>
            <a:stretch>
              <a:fillRect/>
            </a:stretch>
          </p:blipFill>
          <p:spPr>
            <a:xfrm>
              <a:off x="7263212" y="6502832"/>
              <a:ext cx="1073068" cy="766648"/>
            </a:xfrm>
            <a:prstGeom prst="rect">
              <a:avLst/>
            </a:prstGeom>
            <a:ln>
              <a:solidFill>
                <a:schemeClr val="bg2">
                  <a:lumMod val="75000"/>
                </a:schemeClr>
              </a:solidFill>
            </a:ln>
          </p:spPr>
        </p:pic>
      </p:grpSp>
      <p:sp>
        <p:nvSpPr>
          <p:cNvPr id="65" name="正方形/長方形 64"/>
          <p:cNvSpPr/>
          <p:nvPr/>
        </p:nvSpPr>
        <p:spPr>
          <a:xfrm>
            <a:off x="3143250" y="4711068"/>
            <a:ext cx="3126784" cy="200055"/>
          </a:xfrm>
          <a:prstGeom prst="rect">
            <a:avLst/>
          </a:prstGeom>
        </p:spPr>
        <p:txBody>
          <a:bodyPr wrap="square">
            <a:spAutoFit/>
          </a:bodyPr>
          <a:lstStyle/>
          <a:p>
            <a:r>
              <a:rPr lang="en-US" altLang="ja-JP" sz="700" b="1" dirty="0" smtClean="0">
                <a:latin typeface="Meiryo UI" pitchFamily="50" charset="-128"/>
                <a:ea typeface="Meiryo UI" pitchFamily="50" charset="-128"/>
                <a:cs typeface="Meiryo UI" pitchFamily="50" charset="-128"/>
              </a:rPr>
              <a:t>FlashAir</a:t>
            </a:r>
            <a:r>
              <a:rPr lang="ja-JP" altLang="en-US" sz="700" b="1" dirty="0" smtClean="0">
                <a:latin typeface="Meiryo UI" pitchFamily="50" charset="-128"/>
                <a:ea typeface="Meiryo UI" pitchFamily="50" charset="-128"/>
                <a:cs typeface="Meiryo UI" pitchFamily="50" charset="-128"/>
              </a:rPr>
              <a:t>・</a:t>
            </a:r>
            <a:r>
              <a:rPr lang="ja-JP" altLang="en-US" sz="700" b="1" dirty="0">
                <a:latin typeface="Meiryo UI" pitchFamily="50" charset="-128"/>
                <a:ea typeface="Meiryo UI" pitchFamily="50" charset="-128"/>
                <a:cs typeface="Meiryo UI" pitchFamily="50" charset="-128"/>
              </a:rPr>
              <a:t>・</a:t>
            </a:r>
            <a:r>
              <a:rPr lang="ja-JP" altLang="en-US" sz="700" b="1" dirty="0" smtClean="0">
                <a:latin typeface="Meiryo UI" pitchFamily="50" charset="-128"/>
                <a:ea typeface="Meiryo UI" pitchFamily="50" charset="-128"/>
                <a:cs typeface="Meiryo UI" pitchFamily="50" charset="-128"/>
              </a:rPr>
              <a:t>・</a:t>
            </a:r>
            <a:r>
              <a:rPr lang="en-US" altLang="ja-JP" sz="700" b="1" dirty="0" smtClean="0">
                <a:latin typeface="Meiryo UI" pitchFamily="50" charset="-128"/>
                <a:ea typeface="Meiryo UI" pitchFamily="50" charset="-128"/>
                <a:cs typeface="Meiryo UI" pitchFamily="50" charset="-128"/>
              </a:rPr>
              <a:t>SD card with a wireless LAN function</a:t>
            </a:r>
            <a:endParaRPr lang="ja-JP" altLang="en-US" sz="700" dirty="0">
              <a:latin typeface="Meiryo UI" pitchFamily="50" charset="-128"/>
              <a:ea typeface="Meiryo UI" pitchFamily="50" charset="-128"/>
              <a:cs typeface="Meiryo UI" pitchFamily="50" charset="-128"/>
            </a:endParaRPr>
          </a:p>
        </p:txBody>
      </p:sp>
      <p:pic>
        <p:nvPicPr>
          <p:cNvPr id="8" name="図 7"/>
          <p:cNvPicPr>
            <a:picLocks noChangeAspect="1"/>
          </p:cNvPicPr>
          <p:nvPr/>
        </p:nvPicPr>
        <p:blipFill>
          <a:blip r:embed="rId19" cstate="print">
            <a:extLst>
              <a:ext uri="{28A0092B-C50C-407E-A947-70E740481C1C}">
                <a14:useLocalDpi xmlns="" xmlns:a14="http://schemas.microsoft.com/office/drawing/2010/main" val="0"/>
              </a:ext>
            </a:extLst>
          </a:blip>
          <a:stretch>
            <a:fillRect/>
          </a:stretch>
        </p:blipFill>
        <p:spPr>
          <a:xfrm>
            <a:off x="1639310" y="8300878"/>
            <a:ext cx="388516" cy="518714"/>
          </a:xfrm>
          <a:prstGeom prst="rect">
            <a:avLst/>
          </a:prstGeom>
        </p:spPr>
      </p:pic>
      <p:pic>
        <p:nvPicPr>
          <p:cNvPr id="75" name="図 74"/>
          <p:cNvPicPr>
            <a:picLocks noChangeAspect="1"/>
          </p:cNvPicPr>
          <p:nvPr/>
        </p:nvPicPr>
        <p:blipFill>
          <a:blip r:embed="rId19" cstate="print">
            <a:extLst>
              <a:ext uri="{28A0092B-C50C-407E-A947-70E740481C1C}">
                <a14:useLocalDpi xmlns="" xmlns:a14="http://schemas.microsoft.com/office/drawing/2010/main" val="0"/>
              </a:ext>
            </a:extLst>
          </a:blip>
          <a:stretch>
            <a:fillRect/>
          </a:stretch>
        </p:blipFill>
        <p:spPr>
          <a:xfrm>
            <a:off x="6232426" y="8253305"/>
            <a:ext cx="388516" cy="518714"/>
          </a:xfrm>
          <a:prstGeom prst="rect">
            <a:avLst/>
          </a:prstGeom>
        </p:spPr>
      </p:pic>
      <p:sp>
        <p:nvSpPr>
          <p:cNvPr id="84" name="角丸四角形 83"/>
          <p:cNvSpPr/>
          <p:nvPr/>
        </p:nvSpPr>
        <p:spPr bwMode="gray">
          <a:xfrm>
            <a:off x="751307" y="7952937"/>
            <a:ext cx="845522" cy="252000"/>
          </a:xfrm>
          <a:prstGeom prst="roundRect">
            <a:avLst/>
          </a:prstGeom>
          <a:solidFill>
            <a:schemeClr val="accent5"/>
          </a:solidFill>
          <a:ln w="25400" cap="flat" cmpd="sng" algn="ctr">
            <a:noFill/>
            <a:prstDash val="solid"/>
          </a:ln>
          <a:effectLst/>
        </p:spPr>
        <p:txBody>
          <a:bodyPr lIns="72534" tIns="36266" rIns="72534" bIns="36266" rtlCol="0" anchor="ctr"/>
          <a:lstStyle/>
          <a:p>
            <a:pPr algn="ctr"/>
            <a:r>
              <a:rPr lang="en-US" altLang="ja-JP" sz="1100" b="1" dirty="0" smtClean="0">
                <a:solidFill>
                  <a:schemeClr val="bg1"/>
                </a:solidFill>
                <a:latin typeface="Meiryo UI" pitchFamily="50" charset="-128"/>
                <a:ea typeface="Meiryo UI" pitchFamily="50" charset="-128"/>
                <a:cs typeface="Meiryo UI" pitchFamily="50" charset="-128"/>
              </a:rPr>
              <a:t>STEP1</a:t>
            </a:r>
            <a:endParaRPr lang="en-US" altLang="ja-JP" sz="1100" b="1" dirty="0">
              <a:solidFill>
                <a:schemeClr val="bg1"/>
              </a:solidFill>
              <a:latin typeface="Meiryo UI" pitchFamily="50" charset="-128"/>
              <a:ea typeface="Meiryo UI" pitchFamily="50" charset="-128"/>
              <a:cs typeface="Meiryo UI" pitchFamily="50" charset="-128"/>
            </a:endParaRPr>
          </a:p>
        </p:txBody>
      </p:sp>
      <p:sp>
        <p:nvSpPr>
          <p:cNvPr id="86" name="角丸四角形 85"/>
          <p:cNvSpPr/>
          <p:nvPr/>
        </p:nvSpPr>
        <p:spPr bwMode="gray">
          <a:xfrm>
            <a:off x="5105401" y="7957345"/>
            <a:ext cx="1028700" cy="252000"/>
          </a:xfrm>
          <a:prstGeom prst="roundRect">
            <a:avLst/>
          </a:prstGeom>
          <a:solidFill>
            <a:srgbClr val="00B050"/>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Distributed</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94" name="角丸四角形 93"/>
          <p:cNvSpPr/>
          <p:nvPr/>
        </p:nvSpPr>
        <p:spPr bwMode="gray">
          <a:xfrm>
            <a:off x="2987986" y="7961316"/>
            <a:ext cx="845522" cy="252000"/>
          </a:xfrm>
          <a:prstGeom prst="roundRect">
            <a:avLst/>
          </a:prstGeom>
          <a:solidFill>
            <a:schemeClr val="accent5"/>
          </a:solidFill>
          <a:ln w="25400" cap="flat" cmpd="sng" algn="ctr">
            <a:noFill/>
            <a:prstDash val="solid"/>
          </a:ln>
          <a:effectLst/>
        </p:spPr>
        <p:txBody>
          <a:bodyPr lIns="72534" tIns="36266" rIns="72534" bIns="36266" rtlCol="0" anchor="ctr"/>
          <a:lstStyle/>
          <a:p>
            <a:pPr algn="ctr"/>
            <a:r>
              <a:rPr lang="en-US" altLang="ja-JP" sz="1100" b="1" dirty="0" smtClean="0">
                <a:solidFill>
                  <a:schemeClr val="bg1"/>
                </a:solidFill>
                <a:latin typeface="Meiryo UI" pitchFamily="50" charset="-128"/>
                <a:ea typeface="Meiryo UI" pitchFamily="50" charset="-128"/>
                <a:cs typeface="Meiryo UI" pitchFamily="50" charset="-128"/>
              </a:rPr>
              <a:t>STEP2</a:t>
            </a:r>
            <a:endParaRPr lang="en-US" altLang="ja-JP" sz="1100" b="1" dirty="0">
              <a:solidFill>
                <a:schemeClr val="bg1"/>
              </a:solidFill>
              <a:latin typeface="Meiryo UI" pitchFamily="50" charset="-128"/>
              <a:ea typeface="Meiryo UI" pitchFamily="50" charset="-128"/>
              <a:cs typeface="Meiryo UI" pitchFamily="50" charset="-128"/>
            </a:endParaRPr>
          </a:p>
        </p:txBody>
      </p:sp>
      <p:sp>
        <p:nvSpPr>
          <p:cNvPr id="73" name="正方形/長方形 72"/>
          <p:cNvSpPr/>
          <p:nvPr/>
        </p:nvSpPr>
        <p:spPr>
          <a:xfrm>
            <a:off x="557764" y="5321339"/>
            <a:ext cx="1696077" cy="246221"/>
          </a:xfrm>
          <a:prstGeom prst="rect">
            <a:avLst/>
          </a:prstGeom>
        </p:spPr>
        <p:txBody>
          <a:bodyPr wrap="square">
            <a:spAutoFit/>
          </a:bodyPr>
          <a:lstStyle/>
          <a:p>
            <a:r>
              <a:rPr kumimoji="0" lang="en-US" altLang="ja-JP" sz="1000" kern="0" dirty="0" smtClean="0">
                <a:solidFill>
                  <a:srgbClr val="373737"/>
                </a:solidFill>
                <a:latin typeface="Meiryo UI" pitchFamily="50" charset="-128"/>
                <a:ea typeface="Meiryo UI" pitchFamily="50" charset="-128"/>
                <a:cs typeface="Meiryo UI" pitchFamily="50" charset="-128"/>
              </a:rPr>
              <a:t>Hard to reach place</a:t>
            </a:r>
            <a:endParaRPr lang="ja-JP" altLang="en-US" sz="1000" dirty="0">
              <a:latin typeface="Meiryo UI" pitchFamily="50" charset="-128"/>
              <a:ea typeface="Meiryo UI" pitchFamily="50" charset="-128"/>
              <a:cs typeface="Meiryo UI" pitchFamily="50" charset="-128"/>
            </a:endParaRPr>
          </a:p>
        </p:txBody>
      </p:sp>
      <p:sp>
        <p:nvSpPr>
          <p:cNvPr id="78" name="正方形/長方形 77"/>
          <p:cNvSpPr/>
          <p:nvPr/>
        </p:nvSpPr>
        <p:spPr>
          <a:xfrm>
            <a:off x="2355240" y="5321339"/>
            <a:ext cx="2243751" cy="246221"/>
          </a:xfrm>
          <a:prstGeom prst="rect">
            <a:avLst/>
          </a:prstGeom>
        </p:spPr>
        <p:txBody>
          <a:bodyPr wrap="square">
            <a:spAutoFit/>
          </a:bodyPr>
          <a:lstStyle/>
          <a:p>
            <a:pPr algn="ctr"/>
            <a:r>
              <a:rPr kumimoji="0" lang="en-US" altLang="ja-JP" sz="1000" kern="0" dirty="0" smtClean="0">
                <a:solidFill>
                  <a:srgbClr val="373737"/>
                </a:solidFill>
                <a:latin typeface="Meiryo UI" pitchFamily="50" charset="-128"/>
                <a:ea typeface="Meiryo UI" pitchFamily="50" charset="-128"/>
                <a:cs typeface="Meiryo UI" pitchFamily="50" charset="-128"/>
              </a:rPr>
              <a:t>USB terminal is hidden </a:t>
            </a:r>
            <a:endParaRPr lang="ja-JP" altLang="en-US" sz="1000" dirty="0">
              <a:latin typeface="Meiryo UI" pitchFamily="50" charset="-128"/>
              <a:ea typeface="Meiryo UI" pitchFamily="50" charset="-128"/>
              <a:cs typeface="Meiryo UI" pitchFamily="50" charset="-128"/>
            </a:endParaRPr>
          </a:p>
        </p:txBody>
      </p:sp>
      <p:sp>
        <p:nvSpPr>
          <p:cNvPr id="79" name="正方形/長方形 78"/>
          <p:cNvSpPr/>
          <p:nvPr/>
        </p:nvSpPr>
        <p:spPr>
          <a:xfrm>
            <a:off x="4585370" y="5197514"/>
            <a:ext cx="2272630" cy="415498"/>
          </a:xfrm>
          <a:prstGeom prst="rect">
            <a:avLst/>
          </a:prstGeom>
        </p:spPr>
        <p:txBody>
          <a:bodyPr wrap="square">
            <a:spAutoFit/>
          </a:bodyPr>
          <a:lstStyle/>
          <a:p>
            <a:r>
              <a:rPr kumimoji="0" lang="en-US" altLang="ja-JP" sz="1000" kern="0" dirty="0" smtClean="0">
                <a:solidFill>
                  <a:srgbClr val="373737"/>
                </a:solidFill>
                <a:latin typeface="Meiryo UI" pitchFamily="50" charset="-128"/>
                <a:ea typeface="Meiryo UI" pitchFamily="50" charset="-128"/>
                <a:cs typeface="Meiryo UI" pitchFamily="50" charset="-128"/>
              </a:rPr>
              <a:t>USB memory device might be  prohibited to use</a:t>
            </a:r>
            <a:endParaRPr lang="ja-JP" altLang="en-US" sz="1000" dirty="0">
              <a:latin typeface="Meiryo UI" pitchFamily="50" charset="-128"/>
              <a:ea typeface="Meiryo UI" pitchFamily="50" charset="-128"/>
              <a:cs typeface="Meiryo UI" pitchFamily="50" charset="-128"/>
            </a:endParaRPr>
          </a:p>
        </p:txBody>
      </p:sp>
      <p:grpSp>
        <p:nvGrpSpPr>
          <p:cNvPr id="97" name="グループ化 96"/>
          <p:cNvGrpSpPr/>
          <p:nvPr/>
        </p:nvGrpSpPr>
        <p:grpSpPr>
          <a:xfrm>
            <a:off x="5581650" y="2581275"/>
            <a:ext cx="600075" cy="571500"/>
            <a:chOff x="7162800" y="3333750"/>
            <a:chExt cx="600075" cy="571500"/>
          </a:xfrm>
        </p:grpSpPr>
        <p:sp>
          <p:nvSpPr>
            <p:cNvPr id="80" name="円/楕円 79"/>
            <p:cNvSpPr/>
            <p:nvPr/>
          </p:nvSpPr>
          <p:spPr>
            <a:xfrm>
              <a:off x="7162800" y="3333750"/>
              <a:ext cx="600075" cy="5715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itchFamily="50" charset="-128"/>
                <a:ea typeface="Meiryo UI" pitchFamily="50" charset="-128"/>
                <a:cs typeface="Meiryo UI" pitchFamily="50" charset="-128"/>
              </a:endParaRPr>
            </a:p>
          </p:txBody>
        </p:sp>
        <p:cxnSp>
          <p:nvCxnSpPr>
            <p:cNvPr id="82" name="直線コネクタ 81"/>
            <p:cNvCxnSpPr/>
            <p:nvPr/>
          </p:nvCxnSpPr>
          <p:spPr>
            <a:xfrm>
              <a:off x="7222103" y="3465069"/>
              <a:ext cx="50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p:nvCxnSpPr>
          <p:spPr>
            <a:xfrm>
              <a:off x="7231628" y="3750819"/>
              <a:ext cx="504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5" name="テキスト ボックス 94"/>
            <p:cNvSpPr txBox="1"/>
            <p:nvPr/>
          </p:nvSpPr>
          <p:spPr>
            <a:xfrm>
              <a:off x="7229475" y="3457575"/>
              <a:ext cx="485775" cy="307777"/>
            </a:xfrm>
            <a:prstGeom prst="rect">
              <a:avLst/>
            </a:prstGeom>
            <a:noFill/>
          </p:spPr>
          <p:txBody>
            <a:bodyPr wrap="square" rtlCol="0">
              <a:spAutoFit/>
            </a:bodyPr>
            <a:lstStyle/>
            <a:p>
              <a:r>
                <a:rPr kumimoji="1" lang="en-US" altLang="ja-JP" sz="1400" b="1" dirty="0" smtClean="0">
                  <a:solidFill>
                    <a:srgbClr val="FF0000"/>
                  </a:solidFill>
                  <a:latin typeface="Meiryo UI" pitchFamily="50" charset="-128"/>
                  <a:ea typeface="Meiryo UI" pitchFamily="50" charset="-128"/>
                  <a:cs typeface="Meiryo UI" pitchFamily="50" charset="-128"/>
                </a:rPr>
                <a:t>NO</a:t>
              </a:r>
              <a:endParaRPr kumimoji="1" lang="ja-JP" altLang="en-US" sz="1400" b="1" dirty="0">
                <a:solidFill>
                  <a:srgbClr val="FF0000"/>
                </a:solidFill>
                <a:latin typeface="Meiryo UI" pitchFamily="50" charset="-128"/>
                <a:ea typeface="Meiryo UI" pitchFamily="50" charset="-128"/>
                <a:cs typeface="Meiryo UI" pitchFamily="50" charset="-128"/>
              </a:endParaRPr>
            </a:p>
          </p:txBody>
        </p:sp>
      </p:grpSp>
    </p:spTree>
    <p:extLst>
      <p:ext uri="{BB962C8B-B14F-4D97-AF65-F5344CB8AC3E}">
        <p14:creationId xmlns="" xmlns:p14="http://schemas.microsoft.com/office/powerpoint/2010/main" val="2343867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角丸四角形 58"/>
          <p:cNvSpPr/>
          <p:nvPr/>
        </p:nvSpPr>
        <p:spPr>
          <a:xfrm>
            <a:off x="235961" y="5918636"/>
            <a:ext cx="6405410" cy="1933840"/>
          </a:xfrm>
          <a:prstGeom prst="roundRect">
            <a:avLst>
              <a:gd name="adj" fmla="val 8769"/>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60" name="角丸四角形 59"/>
          <p:cNvSpPr/>
          <p:nvPr/>
        </p:nvSpPr>
        <p:spPr>
          <a:xfrm>
            <a:off x="235960" y="8154420"/>
            <a:ext cx="6429999" cy="1044116"/>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58" name="角丸四角形 57"/>
          <p:cNvSpPr/>
          <p:nvPr/>
        </p:nvSpPr>
        <p:spPr>
          <a:xfrm>
            <a:off x="260549" y="4543788"/>
            <a:ext cx="6405410" cy="1099867"/>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57" name="角丸四角形 56"/>
          <p:cNvSpPr/>
          <p:nvPr/>
        </p:nvSpPr>
        <p:spPr>
          <a:xfrm>
            <a:off x="235961" y="3171329"/>
            <a:ext cx="6405410" cy="1099867"/>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87" name="角丸四角形 86"/>
          <p:cNvSpPr/>
          <p:nvPr/>
        </p:nvSpPr>
        <p:spPr>
          <a:xfrm>
            <a:off x="2348800" y="634401"/>
            <a:ext cx="2162413" cy="1444598"/>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88" name="角丸四角形 87"/>
          <p:cNvSpPr/>
          <p:nvPr/>
        </p:nvSpPr>
        <p:spPr>
          <a:xfrm>
            <a:off x="4598536" y="644158"/>
            <a:ext cx="2162413" cy="1444598"/>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5" name="テキスト ボックス 4"/>
          <p:cNvSpPr txBox="1"/>
          <p:nvPr/>
        </p:nvSpPr>
        <p:spPr>
          <a:xfrm>
            <a:off x="-33816" y="2146471"/>
            <a:ext cx="6936164" cy="312393"/>
          </a:xfrm>
          <a:prstGeom prst="rect">
            <a:avLst/>
          </a:prstGeom>
          <a:solidFill>
            <a:schemeClr val="accent1">
              <a:lumMod val="20000"/>
              <a:lumOff val="80000"/>
            </a:schemeClr>
          </a:solidFill>
        </p:spPr>
        <p:txBody>
          <a:bodyPr wrap="square" rtlCol="0">
            <a:spAutoFit/>
          </a:bodyPr>
          <a:lstStyle/>
          <a:p>
            <a:pPr>
              <a:lnSpc>
                <a:spcPct val="130000"/>
              </a:lnSpc>
            </a:pPr>
            <a:r>
              <a:rPr lang="en-US" altLang="ja-JP" sz="1100" b="1" dirty="0" smtClean="0">
                <a:latin typeface="Meiryo UI" pitchFamily="50" charset="-128"/>
                <a:ea typeface="Meiryo UI" pitchFamily="50" charset="-128"/>
                <a:cs typeface="Meiryo UI" pitchFamily="50" charset="-128"/>
              </a:rPr>
              <a:t>Operation Flow</a:t>
            </a:r>
            <a:endParaRPr lang="ja-JP" altLang="en-US" sz="1100" b="1" dirty="0">
              <a:latin typeface="Meiryo UI" pitchFamily="50" charset="-128"/>
              <a:ea typeface="Meiryo UI" pitchFamily="50" charset="-128"/>
              <a:cs typeface="Meiryo UI" pitchFamily="50" charset="-128"/>
            </a:endParaRPr>
          </a:p>
        </p:txBody>
      </p:sp>
      <p:sp>
        <p:nvSpPr>
          <p:cNvPr id="45" name="正方形/長方形 44"/>
          <p:cNvSpPr/>
          <p:nvPr/>
        </p:nvSpPr>
        <p:spPr>
          <a:xfrm>
            <a:off x="0" y="2453955"/>
            <a:ext cx="6971386" cy="415498"/>
          </a:xfrm>
          <a:prstGeom prst="rect">
            <a:avLst/>
          </a:prstGeom>
        </p:spPr>
        <p:txBody>
          <a:bodyPr wrap="square">
            <a:spAutoFit/>
          </a:bodyPr>
          <a:lstStyle/>
          <a:p>
            <a:r>
              <a:rPr kumimoji="0" lang="en-US" altLang="ja-JP" sz="700" b="1" kern="0" dirty="0" smtClean="0">
                <a:solidFill>
                  <a:srgbClr val="373737"/>
                </a:solidFill>
                <a:latin typeface="Meiryo UI" pitchFamily="50" charset="-128"/>
                <a:ea typeface="Meiryo UI" pitchFamily="50" charset="-128"/>
                <a:cs typeface="Meiryo UI" pitchFamily="50" charset="-128"/>
              </a:rPr>
              <a:t>[Requirements] </a:t>
            </a:r>
            <a:r>
              <a:rPr kumimoji="0" lang="en-US" altLang="ja-JP" sz="700" kern="0" dirty="0" smtClean="0">
                <a:solidFill>
                  <a:srgbClr val="373737"/>
                </a:solidFill>
                <a:latin typeface="Meiryo UI" pitchFamily="50" charset="-128"/>
                <a:ea typeface="Meiryo UI" pitchFamily="50" charset="-128"/>
                <a:cs typeface="Meiryo UI" pitchFamily="50" charset="-128"/>
              </a:rPr>
              <a:t>LCD monitor (PN-Y556/Y496/Y436/Y326), FlashAir</a:t>
            </a:r>
            <a:r>
              <a:rPr kumimoji="0" lang="en-US" altLang="ja-JP" sz="700" kern="0" baseline="30000" dirty="0" smtClean="0">
                <a:solidFill>
                  <a:srgbClr val="FF0000"/>
                </a:solidFill>
                <a:latin typeface="Meiryo UI" pitchFamily="50" charset="-128"/>
                <a:ea typeface="Meiryo UI" pitchFamily="50" charset="-128"/>
                <a:cs typeface="Meiryo UI" pitchFamily="50" charset="-128"/>
              </a:rPr>
              <a:t>*1</a:t>
            </a:r>
            <a:r>
              <a:rPr kumimoji="0" lang="en-US" altLang="ja-JP" sz="700" kern="0" dirty="0" smtClean="0">
                <a:solidFill>
                  <a:srgbClr val="373737"/>
                </a:solidFill>
                <a:latin typeface="Meiryo UI" pitchFamily="50" charset="-128"/>
                <a:ea typeface="Meiryo UI" pitchFamily="50" charset="-128"/>
                <a:cs typeface="Meiryo UI" pitchFamily="50" charset="-128"/>
              </a:rPr>
              <a:t>, Device</a:t>
            </a:r>
            <a:r>
              <a:rPr kumimoji="0" lang="en-US" altLang="ja-JP" sz="700" kern="0" baseline="30000" dirty="0" smtClean="0">
                <a:solidFill>
                  <a:srgbClr val="FF0000"/>
                </a:solidFill>
                <a:latin typeface="Meiryo UI" pitchFamily="50" charset="-128"/>
                <a:ea typeface="Meiryo UI" pitchFamily="50" charset="-128"/>
                <a:cs typeface="Meiryo UI" pitchFamily="50" charset="-128"/>
              </a:rPr>
              <a:t>*2</a:t>
            </a:r>
            <a:r>
              <a:rPr kumimoji="0" lang="en-US" altLang="ja-JP" sz="700" kern="0" dirty="0" smtClean="0">
                <a:solidFill>
                  <a:srgbClr val="373737"/>
                </a:solidFill>
                <a:latin typeface="Meiryo UI" pitchFamily="50" charset="-128"/>
                <a:ea typeface="Meiryo UI" pitchFamily="50" charset="-128"/>
                <a:cs typeface="Meiryo UI" pitchFamily="50" charset="-128"/>
              </a:rPr>
              <a:t>, Contents to be played (still image(jpg), video (wmv)</a:t>
            </a:r>
            <a:r>
              <a:rPr kumimoji="0" lang="en-US" altLang="ja-JP" sz="700" kern="0" dirty="0">
                <a:solidFill>
                  <a:srgbClr val="373737"/>
                </a:solidFill>
                <a:latin typeface="Meiryo UI" pitchFamily="50" charset="-128"/>
                <a:ea typeface="Meiryo UI" pitchFamily="50" charset="-128"/>
                <a:cs typeface="Meiryo UI" pitchFamily="50" charset="-128"/>
              </a:rPr>
              <a:t>)</a:t>
            </a:r>
            <a:endParaRPr kumimoji="0" lang="en-US" altLang="ja-JP" sz="700" kern="0" dirty="0" smtClean="0">
              <a:solidFill>
                <a:srgbClr val="373737"/>
              </a:solidFill>
              <a:latin typeface="Meiryo UI" pitchFamily="50" charset="-128"/>
              <a:ea typeface="Meiryo UI" pitchFamily="50" charset="-128"/>
              <a:cs typeface="Meiryo UI" pitchFamily="50" charset="-128"/>
            </a:endParaRPr>
          </a:p>
          <a:p>
            <a:r>
              <a:rPr kumimoji="0" lang="en-US" altLang="ja-JP" sz="700" b="1" kern="0" dirty="0" smtClean="0">
                <a:solidFill>
                  <a:srgbClr val="373737"/>
                </a:solidFill>
                <a:latin typeface="Meiryo UI" pitchFamily="50" charset="-128"/>
                <a:ea typeface="Meiryo UI" pitchFamily="50" charset="-128"/>
                <a:cs typeface="Meiryo UI" pitchFamily="50" charset="-128"/>
              </a:rPr>
              <a:t>[Monitor Settings] </a:t>
            </a:r>
            <a:r>
              <a:rPr lang="en-US" altLang="ja-JP" sz="700" dirty="0" smtClean="0">
                <a:latin typeface="Meiryo UI" pitchFamily="50" charset="-128"/>
                <a:ea typeface="Meiryo UI" pitchFamily="50" charset="-128"/>
                <a:cs typeface="Meiryo UI" pitchFamily="50" charset="-128"/>
              </a:rPr>
              <a:t>Set “NO SIGNAL AUTO INPUT SELECT” to “ON” in SETUP menu. Set “POWER SAVE MODE” to “ON” in SETUP menu. </a:t>
            </a:r>
            <a:r>
              <a:rPr kumimoji="0" lang="en-US" altLang="ja-JP" sz="700" kern="0" dirty="0" smtClean="0">
                <a:solidFill>
                  <a:srgbClr val="373737"/>
                </a:solidFill>
                <a:latin typeface="Meiryo UI" pitchFamily="50" charset="-128"/>
                <a:ea typeface="Meiryo UI" pitchFamily="50" charset="-128"/>
                <a:cs typeface="Meiryo UI" pitchFamily="50" charset="-128"/>
              </a:rPr>
              <a:t>These settings allow you to update the contents by a remote control.</a:t>
            </a:r>
          </a:p>
        </p:txBody>
      </p:sp>
      <p:sp>
        <p:nvSpPr>
          <p:cNvPr id="47" name="角丸四角形 46"/>
          <p:cNvSpPr/>
          <p:nvPr/>
        </p:nvSpPr>
        <p:spPr>
          <a:xfrm>
            <a:off x="92235" y="626029"/>
            <a:ext cx="2162413" cy="1444598"/>
          </a:xfrm>
          <a:prstGeom prst="roundRect">
            <a:avLst/>
          </a:prstGeom>
          <a:solidFill>
            <a:schemeClr val="bg1">
              <a:lumMod val="95000"/>
            </a:schemeClr>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endParaRPr kumimoji="0" lang="ja-JP" altLang="en-US" sz="2000" kern="0" dirty="0">
              <a:solidFill>
                <a:prstClr val="white"/>
              </a:solidFill>
              <a:latin typeface="Meiryo UI" pitchFamily="50" charset="-128"/>
              <a:ea typeface="Meiryo UI" pitchFamily="50" charset="-128"/>
              <a:cs typeface="Meiryo UI" pitchFamily="50" charset="-128"/>
            </a:endParaRPr>
          </a:p>
        </p:txBody>
      </p:sp>
      <p:sp>
        <p:nvSpPr>
          <p:cNvPr id="48" name="テキスト ボックス 47"/>
          <p:cNvSpPr txBox="1"/>
          <p:nvPr/>
        </p:nvSpPr>
        <p:spPr>
          <a:xfrm>
            <a:off x="190404" y="915138"/>
            <a:ext cx="1930585" cy="1077218"/>
          </a:xfrm>
          <a:prstGeom prst="rect">
            <a:avLst/>
          </a:prstGeom>
          <a:noFill/>
        </p:spPr>
        <p:txBody>
          <a:bodyPr wrap="square" lIns="0" tIns="0" rIns="0" bIns="0" rtlCol="0">
            <a:spAutoFit/>
          </a:bodyPr>
          <a:lstStyle/>
          <a:p>
            <a:pPr marL="180000" indent="-180000" defTabSz="725364" fontAlgn="base">
              <a:lnSpc>
                <a:spcPts val="1200"/>
              </a:lnSpc>
              <a:spcBef>
                <a:spcPts val="600"/>
              </a:spcBef>
              <a:spcAft>
                <a:spcPts val="600"/>
              </a:spcAft>
              <a:buFont typeface="Arial" pitchFamily="34" charset="0"/>
              <a:buChar char="•"/>
              <a:defRPr/>
            </a:pPr>
            <a:r>
              <a:rPr kumimoji="0" lang="en-US" altLang="ja-JP" sz="1050" kern="0" dirty="0" smtClean="0">
                <a:solidFill>
                  <a:prstClr val="black"/>
                </a:solidFill>
                <a:latin typeface="Meiryo UI" pitchFamily="50" charset="-128"/>
                <a:ea typeface="Meiryo UI" pitchFamily="50" charset="-128"/>
                <a:cs typeface="Meiryo UI" pitchFamily="50" charset="-128"/>
              </a:rPr>
              <a:t>Workable in places </a:t>
            </a:r>
            <a:r>
              <a:rPr kumimoji="0" lang="en-US" altLang="ja-JP" sz="1050" b="1" kern="0" dirty="0" smtClean="0">
                <a:solidFill>
                  <a:prstClr val="black"/>
                </a:solidFill>
                <a:latin typeface="Meiryo UI" pitchFamily="50" charset="-128"/>
                <a:ea typeface="Meiryo UI" pitchFamily="50" charset="-128"/>
                <a:cs typeface="Meiryo UI" pitchFamily="50" charset="-128"/>
              </a:rPr>
              <a:t>where it is hard to insert / remove a media</a:t>
            </a:r>
            <a:r>
              <a:rPr kumimoji="0" lang="en-US" altLang="ja-JP" sz="1050" kern="0" dirty="0" smtClean="0">
                <a:solidFill>
                  <a:prstClr val="black"/>
                </a:solidFill>
                <a:latin typeface="Meiryo UI" pitchFamily="50" charset="-128"/>
                <a:ea typeface="Meiryo UI" pitchFamily="50" charset="-128"/>
                <a:cs typeface="Meiryo UI" pitchFamily="50" charset="-128"/>
              </a:rPr>
              <a:t>; such as in high place, in housing /chassis.</a:t>
            </a:r>
          </a:p>
          <a:p>
            <a:pPr marL="180000" indent="-180000" defTabSz="725364" fontAlgn="base">
              <a:lnSpc>
                <a:spcPts val="1200"/>
              </a:lnSpc>
              <a:spcBef>
                <a:spcPts val="600"/>
              </a:spcBef>
              <a:spcAft>
                <a:spcPts val="600"/>
              </a:spcAft>
              <a:buFont typeface="Arial" pitchFamily="34" charset="0"/>
              <a:buChar char="•"/>
              <a:defRPr/>
            </a:pPr>
            <a:r>
              <a:rPr kumimoji="0" lang="en-US" altLang="ja-JP" sz="1050" b="1" kern="0" dirty="0" smtClean="0">
                <a:solidFill>
                  <a:prstClr val="black"/>
                </a:solidFill>
                <a:latin typeface="Meiryo UI" pitchFamily="50" charset="-128"/>
                <a:ea typeface="Meiryo UI" pitchFamily="50" charset="-128"/>
                <a:cs typeface="Meiryo UI" pitchFamily="50" charset="-128"/>
              </a:rPr>
              <a:t>No need for cables</a:t>
            </a:r>
            <a:endParaRPr kumimoji="0" lang="en-US" altLang="ja-JP" sz="1050" kern="0" dirty="0">
              <a:solidFill>
                <a:prstClr val="black"/>
              </a:solidFill>
              <a:latin typeface="Meiryo UI" pitchFamily="50" charset="-128"/>
              <a:ea typeface="Meiryo UI" pitchFamily="50" charset="-128"/>
              <a:cs typeface="Meiryo UI" pitchFamily="50" charset="-128"/>
            </a:endParaRPr>
          </a:p>
        </p:txBody>
      </p:sp>
      <p:sp>
        <p:nvSpPr>
          <p:cNvPr id="49" name="角丸四角形 48"/>
          <p:cNvSpPr/>
          <p:nvPr/>
        </p:nvSpPr>
        <p:spPr bwMode="gray">
          <a:xfrm>
            <a:off x="267267" y="409574"/>
            <a:ext cx="1802161" cy="39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Easy Distribution </a:t>
            </a:r>
          </a:p>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via Wireless LAN</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55" name="角丸四角形 54"/>
          <p:cNvSpPr/>
          <p:nvPr/>
        </p:nvSpPr>
        <p:spPr>
          <a:xfrm>
            <a:off x="2494417" y="403693"/>
            <a:ext cx="1793888" cy="39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Easy Installation</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61" name="テキスト ボックス 60"/>
          <p:cNvSpPr txBox="1"/>
          <p:nvPr/>
        </p:nvSpPr>
        <p:spPr>
          <a:xfrm>
            <a:off x="4672946" y="818126"/>
            <a:ext cx="2061230" cy="461665"/>
          </a:xfrm>
          <a:prstGeom prst="rect">
            <a:avLst/>
          </a:prstGeom>
          <a:noFill/>
        </p:spPr>
        <p:txBody>
          <a:bodyPr wrap="square" lIns="0" tIns="0" rIns="0" bIns="0" rtlCol="0">
            <a:spAutoFit/>
          </a:bodyPr>
          <a:lstStyle/>
          <a:p>
            <a:pPr marL="180000" indent="-180000" defTabSz="914187">
              <a:lnSpc>
                <a:spcPts val="1200"/>
              </a:lnSpc>
              <a:spcBef>
                <a:spcPts val="600"/>
              </a:spcBef>
              <a:buFont typeface="Arial" pitchFamily="34" charset="0"/>
              <a:buChar char="•"/>
              <a:defRPr/>
            </a:pPr>
            <a:r>
              <a:rPr kumimoji="0" lang="en-US" altLang="ja-JP" sz="1050" b="1" kern="0" dirty="0" smtClean="0">
                <a:solidFill>
                  <a:prstClr val="black"/>
                </a:solidFill>
                <a:latin typeface="Meiryo UI" pitchFamily="50" charset="-128"/>
                <a:ea typeface="Meiryo UI" pitchFamily="50" charset="-128"/>
                <a:cs typeface="Meiryo UI" pitchFamily="50" charset="-128"/>
              </a:rPr>
              <a:t>Simple operation screen </a:t>
            </a:r>
            <a:r>
              <a:rPr kumimoji="0" lang="en-US" altLang="ja-JP" sz="1050" kern="0" dirty="0" smtClean="0">
                <a:solidFill>
                  <a:prstClr val="black"/>
                </a:solidFill>
                <a:latin typeface="Meiryo UI" pitchFamily="50" charset="-128"/>
                <a:ea typeface="Meiryo UI" pitchFamily="50" charset="-128"/>
                <a:cs typeface="Meiryo UI" pitchFamily="50" charset="-128"/>
              </a:rPr>
              <a:t>allows you to create content lists intuitively.</a:t>
            </a:r>
            <a:endParaRPr kumimoji="0" lang="ja-JP" altLang="en-US" sz="1050" kern="0" dirty="0">
              <a:solidFill>
                <a:prstClr val="black"/>
              </a:solidFill>
              <a:latin typeface="Meiryo UI" pitchFamily="50" charset="-128"/>
              <a:ea typeface="Meiryo UI" pitchFamily="50" charset="-128"/>
              <a:cs typeface="Meiryo UI" pitchFamily="50" charset="-128"/>
            </a:endParaRPr>
          </a:p>
        </p:txBody>
      </p:sp>
      <p:sp>
        <p:nvSpPr>
          <p:cNvPr id="75" name="角丸四角形 74"/>
          <p:cNvSpPr/>
          <p:nvPr/>
        </p:nvSpPr>
        <p:spPr>
          <a:xfrm>
            <a:off x="4739024" y="413064"/>
            <a:ext cx="1791838" cy="39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Simple Operation</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86" name="テキスト ボックス 85"/>
          <p:cNvSpPr txBox="1"/>
          <p:nvPr/>
        </p:nvSpPr>
        <p:spPr>
          <a:xfrm>
            <a:off x="-10740" y="65091"/>
            <a:ext cx="6936164" cy="312393"/>
          </a:xfrm>
          <a:prstGeom prst="rect">
            <a:avLst/>
          </a:prstGeom>
          <a:solidFill>
            <a:schemeClr val="accent1">
              <a:lumMod val="20000"/>
              <a:lumOff val="80000"/>
            </a:schemeClr>
          </a:solidFill>
        </p:spPr>
        <p:txBody>
          <a:bodyPr wrap="square" rtlCol="0">
            <a:spAutoFit/>
          </a:bodyPr>
          <a:lstStyle/>
          <a:p>
            <a:pPr>
              <a:lnSpc>
                <a:spcPct val="130000"/>
              </a:lnSpc>
            </a:pPr>
            <a:r>
              <a:rPr lang="en-US" altLang="ja-JP" sz="1100" b="1" dirty="0" smtClean="0">
                <a:latin typeface="Meiryo UI" pitchFamily="50" charset="-128"/>
                <a:ea typeface="Meiryo UI" pitchFamily="50" charset="-128"/>
                <a:cs typeface="Meiryo UI" pitchFamily="50" charset="-128"/>
              </a:rPr>
              <a:t>Features</a:t>
            </a:r>
            <a:endParaRPr lang="ja-JP" altLang="en-US" sz="1100" b="1" dirty="0">
              <a:latin typeface="Meiryo UI" pitchFamily="50" charset="-128"/>
              <a:ea typeface="Meiryo UI" pitchFamily="50" charset="-128"/>
              <a:cs typeface="Meiryo UI" pitchFamily="50" charset="-128"/>
            </a:endParaRPr>
          </a:p>
        </p:txBody>
      </p:sp>
      <p:sp>
        <p:nvSpPr>
          <p:cNvPr id="90" name="角丸四角形 89"/>
          <p:cNvSpPr/>
          <p:nvPr/>
        </p:nvSpPr>
        <p:spPr bwMode="gray">
          <a:xfrm>
            <a:off x="346412" y="3029625"/>
            <a:ext cx="2166219" cy="21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ja-JP" altLang="en-US" sz="1100" b="1" kern="0" dirty="0" smtClean="0">
                <a:solidFill>
                  <a:prstClr val="white"/>
                </a:solidFill>
                <a:latin typeface="Meiryo UI" pitchFamily="50" charset="-128"/>
                <a:ea typeface="Meiryo UI" pitchFamily="50" charset="-128"/>
                <a:cs typeface="Meiryo UI" pitchFamily="50" charset="-128"/>
              </a:rPr>
              <a:t>①</a:t>
            </a:r>
            <a:r>
              <a:rPr kumimoji="0" lang="en-US" altLang="ja-JP" sz="1100" b="1" kern="0" dirty="0" smtClean="0">
                <a:solidFill>
                  <a:prstClr val="white"/>
                </a:solidFill>
                <a:latin typeface="Meiryo UI" pitchFamily="50" charset="-128"/>
                <a:ea typeface="Meiryo UI" pitchFamily="50" charset="-128"/>
                <a:cs typeface="Meiryo UI" pitchFamily="50" charset="-128"/>
              </a:rPr>
              <a:t>Download / Setting</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102" name="テキスト ボックス 101"/>
          <p:cNvSpPr txBox="1"/>
          <p:nvPr/>
        </p:nvSpPr>
        <p:spPr>
          <a:xfrm>
            <a:off x="2464533" y="3186260"/>
            <a:ext cx="4201427" cy="810478"/>
          </a:xfrm>
          <a:prstGeom prst="rect">
            <a:avLst/>
          </a:prstGeom>
          <a:noFill/>
        </p:spPr>
        <p:txBody>
          <a:bodyPr wrap="square" rtlCol="0">
            <a:spAutoFit/>
          </a:bodyPr>
          <a:lstStyle/>
          <a:p>
            <a:pPr marL="180000" indent="-180000">
              <a:lnSpc>
                <a:spcPts val="1200"/>
              </a:lnSpc>
              <a:spcBef>
                <a:spcPts val="600"/>
              </a:spcBef>
              <a:buFont typeface="Arial" pitchFamily="34" charset="0"/>
              <a:buChar char="•"/>
            </a:pPr>
            <a:r>
              <a:rPr lang="en-US" altLang="ja-JP" sz="1050" dirty="0" smtClean="0">
                <a:latin typeface="Meiryo UI" pitchFamily="50" charset="-128"/>
                <a:ea typeface="Meiryo UI" pitchFamily="50" charset="-128"/>
                <a:cs typeface="Meiryo UI" pitchFamily="50" charset="-128"/>
              </a:rPr>
              <a:t>Download  the </a:t>
            </a:r>
            <a:r>
              <a:rPr lang="en-US" altLang="ja-JP" sz="1050" dirty="0" smtClean="0">
                <a:latin typeface="Meiryo UI" pitchFamily="50" charset="-128"/>
                <a:ea typeface="Meiryo UI" pitchFamily="50" charset="-128"/>
                <a:cs typeface="Meiryo UI" pitchFamily="50" charset="-128"/>
              </a:rPr>
              <a:t>“SHARP </a:t>
            </a:r>
            <a:r>
              <a:rPr lang="en-US" altLang="ja-JP" sz="1050" dirty="0" smtClean="0">
                <a:latin typeface="Meiryo UI" pitchFamily="50" charset="-128"/>
                <a:ea typeface="Meiryo UI" pitchFamily="50" charset="-128"/>
                <a:cs typeface="Meiryo UI" pitchFamily="50" charset="-128"/>
              </a:rPr>
              <a:t>Content Distributor for </a:t>
            </a:r>
            <a:r>
              <a:rPr lang="en-US" altLang="ja-JP" sz="1050" dirty="0" err="1" smtClean="0">
                <a:latin typeface="Meiryo UI" pitchFamily="50" charset="-128"/>
                <a:ea typeface="Meiryo UI" pitchFamily="50" charset="-128"/>
                <a:cs typeface="Meiryo UI" pitchFamily="50" charset="-128"/>
              </a:rPr>
              <a:t>FlashAir</a:t>
            </a:r>
            <a:r>
              <a:rPr lang="en-US" altLang="ja-JP" sz="1050" dirty="0" smtClean="0">
                <a:latin typeface="Meiryo UI" pitchFamily="50" charset="-128"/>
                <a:ea typeface="Meiryo UI" pitchFamily="50" charset="-128"/>
                <a:cs typeface="Meiryo UI" pitchFamily="50" charset="-128"/>
              </a:rPr>
              <a:t>”</a:t>
            </a:r>
            <a:r>
              <a:rPr lang="en-US" altLang="ja-JP" sz="1050" baseline="30000" dirty="0" smtClean="0">
                <a:solidFill>
                  <a:srgbClr val="FF0000"/>
                </a:solidFill>
                <a:latin typeface="Meiryo UI" pitchFamily="50" charset="-128"/>
                <a:ea typeface="Meiryo UI" pitchFamily="50" charset="-128"/>
                <a:cs typeface="Meiryo UI" pitchFamily="50" charset="-128"/>
              </a:rPr>
              <a:t>*</a:t>
            </a:r>
            <a:r>
              <a:rPr lang="en-US" altLang="ja-JP" sz="1050" baseline="30000" dirty="0" smtClean="0">
                <a:solidFill>
                  <a:srgbClr val="FF0000"/>
                </a:solidFill>
                <a:latin typeface="Meiryo UI" pitchFamily="50" charset="-128"/>
                <a:ea typeface="Meiryo UI" pitchFamily="50" charset="-128"/>
                <a:cs typeface="Meiryo UI" pitchFamily="50" charset="-128"/>
              </a:rPr>
              <a:t>3</a:t>
            </a:r>
            <a:r>
              <a:rPr lang="en-US" altLang="ja-JP" sz="1050" dirty="0" smtClean="0">
                <a:latin typeface="Meiryo UI" pitchFamily="50" charset="-128"/>
                <a:ea typeface="Meiryo UI" pitchFamily="50" charset="-128"/>
                <a:cs typeface="Meiryo UI" pitchFamily="50" charset="-128"/>
              </a:rPr>
              <a:t> </a:t>
            </a:r>
            <a:r>
              <a:rPr lang="en-US" altLang="ja-JP" sz="1050" dirty="0" smtClean="0">
                <a:latin typeface="Meiryo UI" pitchFamily="50" charset="-128"/>
                <a:ea typeface="Meiryo UI" pitchFamily="50" charset="-128"/>
                <a:cs typeface="Meiryo UI" pitchFamily="50" charset="-128"/>
              </a:rPr>
              <a:t>software.</a:t>
            </a:r>
            <a:endParaRPr lang="en-US" altLang="ja-JP" sz="1050" dirty="0" smtClean="0">
              <a:latin typeface="Meiryo UI" pitchFamily="50" charset="-128"/>
              <a:ea typeface="Meiryo UI" pitchFamily="50" charset="-128"/>
              <a:cs typeface="Meiryo UI" pitchFamily="50" charset="-128"/>
            </a:endParaRPr>
          </a:p>
          <a:p>
            <a:pPr marL="180000" indent="-180000">
              <a:lnSpc>
                <a:spcPts val="1200"/>
              </a:lnSpc>
              <a:spcBef>
                <a:spcPts val="600"/>
              </a:spcBef>
              <a:buFont typeface="Arial" pitchFamily="34" charset="0"/>
              <a:buChar char="•"/>
            </a:pPr>
            <a:r>
              <a:rPr lang="en-US" altLang="ja-JP" sz="1050" dirty="0" smtClean="0">
                <a:latin typeface="Meiryo UI" pitchFamily="50" charset="-128"/>
                <a:ea typeface="Meiryo UI" pitchFamily="50" charset="-128"/>
                <a:cs typeface="Meiryo UI" pitchFamily="50" charset="-128"/>
              </a:rPr>
              <a:t>Launch the software and configure required settings for the  FlashAir.</a:t>
            </a:r>
          </a:p>
        </p:txBody>
      </p:sp>
      <p:sp>
        <p:nvSpPr>
          <p:cNvPr id="103" name="角丸四角形 102"/>
          <p:cNvSpPr/>
          <p:nvPr/>
        </p:nvSpPr>
        <p:spPr bwMode="gray">
          <a:xfrm>
            <a:off x="322162" y="4398106"/>
            <a:ext cx="2166219" cy="21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ja-JP" altLang="en-US" sz="1100" b="1" kern="0" dirty="0" smtClean="0">
                <a:solidFill>
                  <a:prstClr val="white"/>
                </a:solidFill>
                <a:latin typeface="Meiryo UI" pitchFamily="50" charset="-128"/>
                <a:ea typeface="Meiryo UI" pitchFamily="50" charset="-128"/>
                <a:cs typeface="Meiryo UI" pitchFamily="50" charset="-128"/>
              </a:rPr>
              <a:t>②</a:t>
            </a:r>
            <a:r>
              <a:rPr kumimoji="0" lang="en-US" altLang="ja-JP" sz="1100" b="1" kern="0" dirty="0" smtClean="0">
                <a:solidFill>
                  <a:prstClr val="white"/>
                </a:solidFill>
                <a:latin typeface="Meiryo UI" pitchFamily="50" charset="-128"/>
                <a:ea typeface="Meiryo UI" pitchFamily="50" charset="-128"/>
                <a:cs typeface="Meiryo UI" pitchFamily="50" charset="-128"/>
              </a:rPr>
              <a:t>Connect to FlashAir</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107" name="角丸四角形 106"/>
          <p:cNvSpPr/>
          <p:nvPr/>
        </p:nvSpPr>
        <p:spPr bwMode="gray">
          <a:xfrm>
            <a:off x="298314" y="5782573"/>
            <a:ext cx="2166219" cy="216000"/>
          </a:xfrm>
          <a:prstGeom prst="roundRect">
            <a:avLst/>
          </a:prstGeom>
          <a:solidFill>
            <a:schemeClr val="accent5"/>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ja-JP" altLang="en-US" sz="1100" b="1" kern="0" dirty="0" smtClean="0">
                <a:solidFill>
                  <a:prstClr val="white"/>
                </a:solidFill>
                <a:latin typeface="Meiryo UI" pitchFamily="50" charset="-128"/>
                <a:ea typeface="Meiryo UI" pitchFamily="50" charset="-128"/>
                <a:cs typeface="Meiryo UI" pitchFamily="50" charset="-128"/>
              </a:rPr>
              <a:t>③</a:t>
            </a:r>
            <a:r>
              <a:rPr kumimoji="0" lang="en-US" altLang="ja-JP" sz="1100" b="1" kern="0" dirty="0" smtClean="0">
                <a:solidFill>
                  <a:prstClr val="white"/>
                </a:solidFill>
                <a:latin typeface="Meiryo UI" pitchFamily="50" charset="-128"/>
                <a:ea typeface="Meiryo UI" pitchFamily="50" charset="-128"/>
                <a:cs typeface="Meiryo UI" pitchFamily="50" charset="-128"/>
              </a:rPr>
              <a:t>Distribute Content</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128" name="角丸四角形 127"/>
          <p:cNvSpPr/>
          <p:nvPr/>
        </p:nvSpPr>
        <p:spPr bwMode="gray">
          <a:xfrm>
            <a:off x="357868" y="8010657"/>
            <a:ext cx="2167200" cy="216000"/>
          </a:xfrm>
          <a:prstGeom prst="roundRect">
            <a:avLst/>
          </a:prstGeom>
          <a:solidFill>
            <a:srgbClr val="00B050"/>
          </a:solidFill>
          <a:ln w="25400" cap="flat" cmpd="sng" algn="ctr">
            <a:noFill/>
            <a:prstDash val="solid"/>
          </a:ln>
          <a:effectLst/>
        </p:spPr>
        <p:txBody>
          <a:bodyPr lIns="72534" tIns="36266" rIns="72534" bIns="36266" rtlCol="0" anchor="ctr"/>
          <a:lstStyle/>
          <a:p>
            <a:pPr algn="ctr" defTabSz="725364" fontAlgn="base">
              <a:spcBef>
                <a:spcPct val="0"/>
              </a:spcBef>
              <a:spcAft>
                <a:spcPct val="0"/>
              </a:spcAft>
              <a:defRPr/>
            </a:pPr>
            <a:r>
              <a:rPr kumimoji="0" lang="en-US" altLang="ja-JP" sz="1100" b="1" kern="0" dirty="0" smtClean="0">
                <a:solidFill>
                  <a:prstClr val="white"/>
                </a:solidFill>
                <a:latin typeface="Meiryo UI" pitchFamily="50" charset="-128"/>
                <a:ea typeface="Meiryo UI" pitchFamily="50" charset="-128"/>
                <a:cs typeface="Meiryo UI" pitchFamily="50" charset="-128"/>
              </a:rPr>
              <a:t>Distributed</a:t>
            </a:r>
            <a:endParaRPr kumimoji="0" lang="ja-JP" altLang="en-US" sz="1100" b="1" kern="0" dirty="0">
              <a:solidFill>
                <a:prstClr val="white"/>
              </a:solidFill>
              <a:latin typeface="Meiryo UI" pitchFamily="50" charset="-128"/>
              <a:ea typeface="Meiryo UI" pitchFamily="50" charset="-128"/>
              <a:cs typeface="Meiryo UI" pitchFamily="50" charset="-128"/>
            </a:endParaRPr>
          </a:p>
        </p:txBody>
      </p:sp>
      <p:sp>
        <p:nvSpPr>
          <p:cNvPr id="129" name="テキスト ボックス 128"/>
          <p:cNvSpPr txBox="1"/>
          <p:nvPr/>
        </p:nvSpPr>
        <p:spPr>
          <a:xfrm>
            <a:off x="2600243" y="8340748"/>
            <a:ext cx="3377898" cy="630942"/>
          </a:xfrm>
          <a:prstGeom prst="rect">
            <a:avLst/>
          </a:prstGeom>
          <a:noFill/>
        </p:spPr>
        <p:txBody>
          <a:bodyPr wrap="square" rtlCol="0">
            <a:spAutoFit/>
          </a:bodyPr>
          <a:lstStyle/>
          <a:p>
            <a:pPr marL="180000" indent="-180000">
              <a:lnSpc>
                <a:spcPts val="1200"/>
              </a:lnSpc>
              <a:spcBef>
                <a:spcPts val="600"/>
              </a:spcBef>
              <a:buFont typeface="Arial" pitchFamily="34" charset="0"/>
              <a:buChar char="•"/>
            </a:pPr>
            <a:r>
              <a:rPr lang="en-US" altLang="ja-JP" sz="1050" dirty="0" smtClean="0">
                <a:solidFill>
                  <a:srgbClr val="000000"/>
                </a:solidFill>
                <a:latin typeface="Meiryo UI" pitchFamily="50" charset="-128"/>
                <a:ea typeface="Meiryo UI" pitchFamily="50" charset="-128"/>
                <a:cs typeface="Meiryo UI" pitchFamily="50" charset="-128"/>
              </a:rPr>
              <a:t>Using remote control, turn </a:t>
            </a:r>
            <a:r>
              <a:rPr lang="en-US" altLang="ja-JP" sz="1050" dirty="0" smtClean="0">
                <a:solidFill>
                  <a:srgbClr val="000000"/>
                </a:solidFill>
                <a:latin typeface="Meiryo UI" pitchFamily="50" charset="-128"/>
                <a:ea typeface="Meiryo UI" pitchFamily="50" charset="-128"/>
                <a:cs typeface="Meiryo UI" pitchFamily="50" charset="-128"/>
              </a:rPr>
              <a:t>“OFF” and “ON</a:t>
            </a:r>
            <a:r>
              <a:rPr lang="en-US" altLang="ja-JP" sz="1050" dirty="0" smtClean="0">
                <a:solidFill>
                  <a:srgbClr val="000000"/>
                </a:solidFill>
                <a:latin typeface="Meiryo UI" pitchFamily="50" charset="-128"/>
                <a:ea typeface="Meiryo UI" pitchFamily="50" charset="-128"/>
                <a:cs typeface="Meiryo UI" pitchFamily="50" charset="-128"/>
              </a:rPr>
              <a:t>” the monitor.</a:t>
            </a:r>
            <a:endParaRPr lang="en-US" altLang="ja-JP" sz="1050" dirty="0">
              <a:solidFill>
                <a:srgbClr val="000000"/>
              </a:solidFill>
              <a:latin typeface="Meiryo UI" pitchFamily="50" charset="-128"/>
              <a:ea typeface="Meiryo UI" pitchFamily="50" charset="-128"/>
              <a:cs typeface="Meiryo UI" pitchFamily="50" charset="-128"/>
            </a:endParaRPr>
          </a:p>
          <a:p>
            <a:pPr marL="180000" indent="-180000">
              <a:lnSpc>
                <a:spcPts val="1200"/>
              </a:lnSpc>
              <a:spcBef>
                <a:spcPts val="600"/>
              </a:spcBef>
              <a:buFont typeface="Arial" pitchFamily="34" charset="0"/>
              <a:buChar char="•"/>
            </a:pPr>
            <a:r>
              <a:rPr lang="en-US" altLang="ja-JP" sz="1050" dirty="0" smtClean="0">
                <a:latin typeface="Meiryo UI" pitchFamily="50" charset="-128"/>
                <a:ea typeface="Meiryo UI" pitchFamily="50" charset="-128"/>
                <a:cs typeface="Meiryo UI" pitchFamily="50" charset="-128"/>
              </a:rPr>
              <a:t>The contents will start to be displayed.</a:t>
            </a:r>
            <a:endParaRPr lang="en-US" altLang="ja-JP" sz="1050" dirty="0">
              <a:latin typeface="Meiryo UI" pitchFamily="50" charset="-128"/>
              <a:ea typeface="Meiryo UI" pitchFamily="50" charset="-128"/>
              <a:cs typeface="Meiryo UI" pitchFamily="50" charset="-128"/>
            </a:endParaRPr>
          </a:p>
        </p:txBody>
      </p:sp>
      <p:sp>
        <p:nvSpPr>
          <p:cNvPr id="56" name="正方形/長方形 55"/>
          <p:cNvSpPr/>
          <p:nvPr/>
        </p:nvSpPr>
        <p:spPr>
          <a:xfrm>
            <a:off x="-49897" y="9840997"/>
            <a:ext cx="6944812" cy="84477"/>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dirty="0">
              <a:solidFill>
                <a:srgbClr val="FF6600"/>
              </a:solidFill>
              <a:latin typeface="Meiryo UI" pitchFamily="50" charset="-128"/>
              <a:ea typeface="Meiryo UI" pitchFamily="50" charset="-128"/>
              <a:cs typeface="Meiryo UI" pitchFamily="50" charset="-128"/>
            </a:endParaRPr>
          </a:p>
        </p:txBody>
      </p:sp>
      <p:sp>
        <p:nvSpPr>
          <p:cNvPr id="63" name="正方形/長方形 62"/>
          <p:cNvSpPr/>
          <p:nvPr/>
        </p:nvSpPr>
        <p:spPr>
          <a:xfrm>
            <a:off x="-19388" y="-11716"/>
            <a:ext cx="6944812" cy="84477"/>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00" dirty="0">
              <a:solidFill>
                <a:srgbClr val="FF6600"/>
              </a:solidFill>
              <a:latin typeface="Meiryo UI" pitchFamily="50" charset="-128"/>
              <a:ea typeface="Meiryo UI" pitchFamily="50" charset="-128"/>
              <a:cs typeface="Meiryo UI" pitchFamily="50" charset="-128"/>
            </a:endParaRPr>
          </a:p>
        </p:txBody>
      </p:sp>
      <p:sp>
        <p:nvSpPr>
          <p:cNvPr id="161" name="山形 160"/>
          <p:cNvSpPr/>
          <p:nvPr/>
        </p:nvSpPr>
        <p:spPr bwMode="gray">
          <a:xfrm rot="5400000">
            <a:off x="3307590" y="4217567"/>
            <a:ext cx="187480" cy="374016"/>
          </a:xfrm>
          <a:prstGeom prst="chevron">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dirty="0">
              <a:solidFill>
                <a:schemeClr val="accent5"/>
              </a:solidFill>
              <a:latin typeface="Meiryo UI" pitchFamily="50" charset="-128"/>
              <a:ea typeface="Meiryo UI" pitchFamily="50" charset="-128"/>
              <a:cs typeface="Meiryo UI" pitchFamily="50" charset="-128"/>
            </a:endParaRPr>
          </a:p>
        </p:txBody>
      </p:sp>
      <p:sp>
        <p:nvSpPr>
          <p:cNvPr id="162" name="山形 161"/>
          <p:cNvSpPr/>
          <p:nvPr/>
        </p:nvSpPr>
        <p:spPr bwMode="gray">
          <a:xfrm rot="5400000">
            <a:off x="3297620" y="5595592"/>
            <a:ext cx="187480" cy="374016"/>
          </a:xfrm>
          <a:prstGeom prst="chevron">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dirty="0">
              <a:solidFill>
                <a:schemeClr val="accent5"/>
              </a:solidFill>
              <a:latin typeface="Meiryo UI" pitchFamily="50" charset="-128"/>
              <a:ea typeface="Meiryo UI" pitchFamily="50" charset="-128"/>
              <a:cs typeface="Meiryo UI" pitchFamily="50" charset="-128"/>
            </a:endParaRPr>
          </a:p>
        </p:txBody>
      </p:sp>
      <p:sp>
        <p:nvSpPr>
          <p:cNvPr id="163" name="山形 162"/>
          <p:cNvSpPr/>
          <p:nvPr/>
        </p:nvSpPr>
        <p:spPr bwMode="gray">
          <a:xfrm rot="5400000">
            <a:off x="3336266" y="7805807"/>
            <a:ext cx="187480" cy="374016"/>
          </a:xfrm>
          <a:prstGeom prst="chevron">
            <a:avLst/>
          </a:prstGeom>
          <a:solidFill>
            <a:schemeClr val="bg2">
              <a:lumMod val="7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ja-JP" altLang="en-US" dirty="0">
              <a:solidFill>
                <a:schemeClr val="accent5"/>
              </a:solidFill>
              <a:latin typeface="Meiryo UI" pitchFamily="50" charset="-128"/>
              <a:ea typeface="Meiryo UI" pitchFamily="50" charset="-128"/>
              <a:cs typeface="Meiryo UI" pitchFamily="50" charset="-128"/>
            </a:endParaRPr>
          </a:p>
        </p:txBody>
      </p:sp>
      <p:cxnSp>
        <p:nvCxnSpPr>
          <p:cNvPr id="133" name="直線コネクタ 132"/>
          <p:cNvCxnSpPr/>
          <p:nvPr/>
        </p:nvCxnSpPr>
        <p:spPr>
          <a:xfrm>
            <a:off x="207509" y="9417627"/>
            <a:ext cx="6429999" cy="0"/>
          </a:xfrm>
          <a:prstGeom prst="line">
            <a:avLst/>
          </a:prstGeom>
          <a:ln w="28575">
            <a:solidFill>
              <a:srgbClr val="BDD7EE"/>
            </a:solidFill>
          </a:ln>
          <a:effectLst/>
        </p:spPr>
        <p:style>
          <a:lnRef idx="1">
            <a:schemeClr val="accent1"/>
          </a:lnRef>
          <a:fillRef idx="0">
            <a:schemeClr val="accent1"/>
          </a:fillRef>
          <a:effectRef idx="0">
            <a:schemeClr val="accent1"/>
          </a:effectRef>
          <a:fontRef idx="minor">
            <a:schemeClr val="tx1"/>
          </a:fontRef>
        </p:style>
      </p:cxnSp>
      <p:sp>
        <p:nvSpPr>
          <p:cNvPr id="9" name="正方形/長方形 8"/>
          <p:cNvSpPr/>
          <p:nvPr/>
        </p:nvSpPr>
        <p:spPr>
          <a:xfrm>
            <a:off x="2669786" y="6284475"/>
            <a:ext cx="3988190" cy="1323439"/>
          </a:xfrm>
          <a:prstGeom prst="rect">
            <a:avLst/>
          </a:prstGeom>
        </p:spPr>
        <p:txBody>
          <a:bodyPr wrap="square">
            <a:spAutoFit/>
          </a:bodyPr>
          <a:lstStyle/>
          <a:p>
            <a:pPr marL="180000" indent="-180000">
              <a:lnSpc>
                <a:spcPts val="1200"/>
              </a:lnSpc>
              <a:spcBef>
                <a:spcPts val="600"/>
              </a:spcBef>
              <a:buFont typeface="Arial" pitchFamily="34" charset="0"/>
              <a:buChar char="•"/>
            </a:pPr>
            <a:r>
              <a:rPr lang="en-US" altLang="ja-JP" sz="1050" dirty="0" smtClean="0">
                <a:solidFill>
                  <a:srgbClr val="000000"/>
                </a:solidFill>
                <a:latin typeface="Meiryo UI" pitchFamily="50" charset="-128"/>
                <a:ea typeface="Meiryo UI" pitchFamily="50" charset="-128"/>
                <a:cs typeface="Meiryo UI" pitchFamily="50" charset="-128"/>
              </a:rPr>
              <a:t>Open the browser and connect to the URL below.</a:t>
            </a:r>
            <a:r>
              <a:rPr lang="ja-JP" altLang="en-US" sz="1050" dirty="0" smtClean="0">
                <a:solidFill>
                  <a:srgbClr val="000000"/>
                </a:solidFill>
                <a:latin typeface="Meiryo UI" pitchFamily="50" charset="-128"/>
                <a:ea typeface="Meiryo UI" pitchFamily="50" charset="-128"/>
                <a:cs typeface="Meiryo UI" pitchFamily="50" charset="-128"/>
              </a:rPr>
              <a:t>　　　　　　　</a:t>
            </a:r>
            <a:endParaRPr lang="en-US" altLang="ja-JP" sz="1050" dirty="0" smtClean="0">
              <a:solidFill>
                <a:srgbClr val="000000"/>
              </a:solidFill>
              <a:latin typeface="Meiryo UI" pitchFamily="50" charset="-128"/>
              <a:ea typeface="Meiryo UI" pitchFamily="50" charset="-128"/>
              <a:cs typeface="Meiryo UI" pitchFamily="50" charset="-128"/>
            </a:endParaRPr>
          </a:p>
          <a:p>
            <a:pPr marL="180000" indent="-180000">
              <a:lnSpc>
                <a:spcPts val="1200"/>
              </a:lnSpc>
              <a:spcBef>
                <a:spcPts val="600"/>
              </a:spcBef>
            </a:pPr>
            <a:endParaRPr lang="en-US" altLang="ja-JP" sz="1050" dirty="0" smtClean="0">
              <a:solidFill>
                <a:srgbClr val="000000"/>
              </a:solidFill>
              <a:latin typeface="Meiryo UI" pitchFamily="50" charset="-128"/>
              <a:ea typeface="Meiryo UI" pitchFamily="50" charset="-128"/>
              <a:cs typeface="Meiryo UI" pitchFamily="50" charset="-128"/>
            </a:endParaRPr>
          </a:p>
          <a:p>
            <a:pPr marL="180000" indent="-180000">
              <a:lnSpc>
                <a:spcPts val="1200"/>
              </a:lnSpc>
              <a:spcBef>
                <a:spcPts val="600"/>
              </a:spcBef>
            </a:pPr>
            <a:endParaRPr lang="en-US" altLang="ja-JP" sz="1050" dirty="0" smtClean="0">
              <a:solidFill>
                <a:srgbClr val="000000"/>
              </a:solidFill>
              <a:latin typeface="Meiryo UI" pitchFamily="50" charset="-128"/>
              <a:ea typeface="Meiryo UI" pitchFamily="50" charset="-128"/>
              <a:cs typeface="Meiryo UI" pitchFamily="50" charset="-128"/>
            </a:endParaRPr>
          </a:p>
          <a:p>
            <a:pPr marL="180000" indent="-180000">
              <a:lnSpc>
                <a:spcPts val="1200"/>
              </a:lnSpc>
              <a:spcBef>
                <a:spcPts val="600"/>
              </a:spcBef>
              <a:buFont typeface="Arial" pitchFamily="34" charset="0"/>
              <a:buChar char="•"/>
            </a:pPr>
            <a:r>
              <a:rPr lang="en-US" altLang="ja-JP" sz="1050" dirty="0" smtClean="0">
                <a:solidFill>
                  <a:srgbClr val="000000"/>
                </a:solidFill>
                <a:latin typeface="Meiryo UI" pitchFamily="50" charset="-128"/>
                <a:ea typeface="Meiryo UI" pitchFamily="50" charset="-128"/>
                <a:cs typeface="Meiryo UI" pitchFamily="50" charset="-128"/>
              </a:rPr>
              <a:t>Add / Delete content, set order of the contents to be played.</a:t>
            </a:r>
          </a:p>
          <a:p>
            <a:pPr marL="180000" indent="-180000">
              <a:lnSpc>
                <a:spcPts val="1200"/>
              </a:lnSpc>
              <a:spcBef>
                <a:spcPts val="600"/>
              </a:spcBef>
            </a:pPr>
            <a:endParaRPr lang="en-US" altLang="ja-JP" sz="1050" dirty="0">
              <a:solidFill>
                <a:srgbClr val="000000"/>
              </a:solidFill>
              <a:latin typeface="Meiryo UI" pitchFamily="50" charset="-128"/>
              <a:ea typeface="Meiryo UI" pitchFamily="50" charset="-128"/>
              <a:cs typeface="Meiryo UI" pitchFamily="50" charset="-128"/>
            </a:endParaRPr>
          </a:p>
        </p:txBody>
      </p:sp>
      <p:sp>
        <p:nvSpPr>
          <p:cNvPr id="109" name="テキスト ボックス 108"/>
          <p:cNvSpPr txBox="1"/>
          <p:nvPr/>
        </p:nvSpPr>
        <p:spPr>
          <a:xfrm>
            <a:off x="2426068" y="840335"/>
            <a:ext cx="1930585" cy="795089"/>
          </a:xfrm>
          <a:prstGeom prst="rect">
            <a:avLst/>
          </a:prstGeom>
          <a:noFill/>
        </p:spPr>
        <p:txBody>
          <a:bodyPr wrap="square" lIns="0" tIns="0" rIns="0" bIns="0" rtlCol="0">
            <a:spAutoFit/>
          </a:bodyPr>
          <a:lstStyle/>
          <a:p>
            <a:pPr marL="180000" indent="-180000" defTabSz="725364" fontAlgn="base">
              <a:lnSpc>
                <a:spcPts val="1200"/>
              </a:lnSpc>
              <a:spcBef>
                <a:spcPts val="600"/>
              </a:spcBef>
              <a:spcAft>
                <a:spcPts val="600"/>
              </a:spcAft>
              <a:buFont typeface="Arial" pitchFamily="34" charset="0"/>
              <a:buChar char="•"/>
              <a:defRPr/>
            </a:pPr>
            <a:r>
              <a:rPr kumimoji="0" lang="en-US" altLang="ja-JP" sz="1050" b="1" kern="0" dirty="0" smtClean="0">
                <a:solidFill>
                  <a:prstClr val="black"/>
                </a:solidFill>
                <a:latin typeface="Meiryo UI" pitchFamily="50" charset="-128"/>
                <a:ea typeface="Meiryo UI" pitchFamily="50" charset="-128"/>
                <a:cs typeface="Meiryo UI" pitchFamily="50" charset="-128"/>
              </a:rPr>
              <a:t>Just prepare FlashAir</a:t>
            </a:r>
            <a:r>
              <a:rPr kumimoji="0" lang="en-US" altLang="ja-JP" sz="1050" kern="0" dirty="0" smtClean="0">
                <a:solidFill>
                  <a:prstClr val="black"/>
                </a:solidFill>
                <a:latin typeface="Meiryo UI" pitchFamily="50" charset="-128"/>
                <a:ea typeface="Meiryo UI" pitchFamily="50" charset="-128"/>
                <a:cs typeface="Meiryo UI" pitchFamily="50" charset="-128"/>
              </a:rPr>
              <a:t>, then you can start signage.</a:t>
            </a:r>
            <a:endParaRPr kumimoji="0" lang="en-US" altLang="ja-JP" sz="1050" b="1" kern="0" dirty="0" smtClean="0">
              <a:solidFill>
                <a:prstClr val="black"/>
              </a:solidFill>
              <a:latin typeface="Meiryo UI" pitchFamily="50" charset="-128"/>
              <a:ea typeface="Meiryo UI" pitchFamily="50" charset="-128"/>
              <a:cs typeface="Meiryo UI" pitchFamily="50" charset="-128"/>
            </a:endParaRPr>
          </a:p>
          <a:p>
            <a:pPr marL="180000" indent="-180000" defTabSz="725364" fontAlgn="base">
              <a:lnSpc>
                <a:spcPts val="1200"/>
              </a:lnSpc>
              <a:spcBef>
                <a:spcPts val="600"/>
              </a:spcBef>
              <a:spcAft>
                <a:spcPts val="600"/>
              </a:spcAft>
              <a:buFont typeface="Arial" pitchFamily="34" charset="0"/>
              <a:buChar char="•"/>
              <a:defRPr/>
            </a:pPr>
            <a:r>
              <a:rPr kumimoji="0" lang="en-US" altLang="ja-JP" sz="1050" kern="0" dirty="0" smtClean="0">
                <a:solidFill>
                  <a:prstClr val="black"/>
                </a:solidFill>
                <a:latin typeface="Meiryo UI" pitchFamily="50" charset="-128"/>
                <a:ea typeface="Meiryo UI" pitchFamily="50" charset="-128"/>
                <a:cs typeface="Meiryo UI" pitchFamily="50" charset="-128"/>
              </a:rPr>
              <a:t>Overwrite the contents from PC, smartphone, etc..</a:t>
            </a:r>
          </a:p>
        </p:txBody>
      </p:sp>
      <p:pic>
        <p:nvPicPr>
          <p:cNvPr id="7" name="図 6"/>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618326" y="3449903"/>
            <a:ext cx="1010361" cy="696208"/>
          </a:xfrm>
          <a:prstGeom prst="rect">
            <a:avLst/>
          </a:prstGeom>
        </p:spPr>
      </p:pic>
      <p:sp>
        <p:nvSpPr>
          <p:cNvPr id="116" name="テキスト ボックス 115"/>
          <p:cNvSpPr txBox="1"/>
          <p:nvPr/>
        </p:nvSpPr>
        <p:spPr>
          <a:xfrm>
            <a:off x="2512631" y="4728549"/>
            <a:ext cx="4145344" cy="784830"/>
          </a:xfrm>
          <a:prstGeom prst="rect">
            <a:avLst/>
          </a:prstGeom>
          <a:noFill/>
        </p:spPr>
        <p:txBody>
          <a:bodyPr wrap="square" rtlCol="0">
            <a:spAutoFit/>
          </a:bodyPr>
          <a:lstStyle/>
          <a:p>
            <a:pPr marL="180000" indent="-180000">
              <a:lnSpc>
                <a:spcPts val="1200"/>
              </a:lnSpc>
              <a:spcBef>
                <a:spcPts val="600"/>
              </a:spcBef>
              <a:buFont typeface="Arial" pitchFamily="34" charset="0"/>
              <a:buChar char="•"/>
            </a:pPr>
            <a:r>
              <a:rPr lang="en-US" altLang="ja-JP" sz="1050" dirty="0" smtClean="0">
                <a:latin typeface="Meiryo UI" pitchFamily="50" charset="-128"/>
                <a:ea typeface="Meiryo UI" pitchFamily="50" charset="-128"/>
                <a:cs typeface="Meiryo UI" pitchFamily="50" charset="-128"/>
              </a:rPr>
              <a:t>Insert a FlashAir into the monitor, then turn “ON” the monitor.</a:t>
            </a:r>
          </a:p>
          <a:p>
            <a:pPr marL="180000" indent="-180000">
              <a:lnSpc>
                <a:spcPts val="1200"/>
              </a:lnSpc>
              <a:spcBef>
                <a:spcPts val="600"/>
              </a:spcBef>
              <a:buFont typeface="Arial" pitchFamily="34" charset="0"/>
              <a:buChar char="•"/>
            </a:pPr>
            <a:r>
              <a:rPr lang="en-US" altLang="ja-JP" sz="1050" dirty="0" smtClean="0">
                <a:latin typeface="Meiryo UI" pitchFamily="50" charset="-128"/>
                <a:ea typeface="Meiryo UI" pitchFamily="50" charset="-128"/>
                <a:cs typeface="Meiryo UI" pitchFamily="50" charset="-128"/>
              </a:rPr>
              <a:t>In the wireless settings of the device that you will use to add content, connect to the </a:t>
            </a:r>
            <a:r>
              <a:rPr lang="en-US" altLang="ja-JP" sz="1050" dirty="0" err="1" smtClean="0">
                <a:latin typeface="Meiryo UI" pitchFamily="50" charset="-128"/>
                <a:ea typeface="Meiryo UI" pitchFamily="50" charset="-128"/>
                <a:cs typeface="Meiryo UI" pitchFamily="50" charset="-128"/>
              </a:rPr>
              <a:t>FlashAir</a:t>
            </a:r>
            <a:r>
              <a:rPr lang="en-US" altLang="ja-JP" sz="1050" dirty="0" smtClean="0">
                <a:latin typeface="Meiryo UI" pitchFamily="50" charset="-128"/>
                <a:ea typeface="Meiryo UI" pitchFamily="50" charset="-128"/>
                <a:cs typeface="Meiryo UI" pitchFamily="50" charset="-128"/>
              </a:rPr>
              <a:t>.</a:t>
            </a:r>
          </a:p>
        </p:txBody>
      </p:sp>
      <p:sp>
        <p:nvSpPr>
          <p:cNvPr id="119" name="角丸四角形吹き出し 118"/>
          <p:cNvSpPr/>
          <p:nvPr/>
        </p:nvSpPr>
        <p:spPr>
          <a:xfrm>
            <a:off x="1755772" y="3677540"/>
            <a:ext cx="403200" cy="377655"/>
          </a:xfrm>
          <a:prstGeom prst="wedgeRoundRectCallout">
            <a:avLst>
              <a:gd name="adj1" fmla="val 29360"/>
              <a:gd name="adj2" fmla="val -13706"/>
              <a:gd name="adj3" fmla="val 16667"/>
            </a:avLst>
          </a:prstGeom>
          <a:solidFill>
            <a:schemeClr val="bg1"/>
          </a:solidFill>
          <a:ln w="19050">
            <a:solidFill>
              <a:srgbClr val="A6A6A6"/>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pic>
        <p:nvPicPr>
          <p:cNvPr id="131" name="図 130"/>
          <p:cNvPicPr>
            <a:picLocks noChangeAspect="1"/>
          </p:cNvPicPr>
          <p:nvPr/>
        </p:nvPicPr>
        <p:blipFill>
          <a:blip r:embed="rId2" cstate="print">
            <a:extLst>
              <a:ext uri="{28A0092B-C50C-407E-A947-70E740481C1C}">
                <a14:useLocalDpi xmlns="" xmlns:a14="http://schemas.microsoft.com/office/drawing/2010/main"/>
              </a:ext>
            </a:extLst>
          </a:blip>
          <a:stretch>
            <a:fillRect/>
          </a:stretch>
        </p:blipFill>
        <p:spPr>
          <a:xfrm>
            <a:off x="3430006" y="1617458"/>
            <a:ext cx="577070" cy="397641"/>
          </a:xfrm>
          <a:prstGeom prst="rect">
            <a:avLst/>
          </a:prstGeom>
        </p:spPr>
      </p:pic>
      <p:sp>
        <p:nvSpPr>
          <p:cNvPr id="137" name="角丸四角形吹き出し 136"/>
          <p:cNvSpPr/>
          <p:nvPr/>
        </p:nvSpPr>
        <p:spPr>
          <a:xfrm>
            <a:off x="2913574" y="1613160"/>
            <a:ext cx="439164" cy="411340"/>
          </a:xfrm>
          <a:prstGeom prst="wedgeRoundRectCallout">
            <a:avLst>
              <a:gd name="adj1" fmla="val 29360"/>
              <a:gd name="adj2" fmla="val -13706"/>
              <a:gd name="adj3" fmla="val 16667"/>
            </a:avLst>
          </a:prstGeom>
          <a:solidFill>
            <a:schemeClr val="bg1"/>
          </a:solidFill>
          <a:ln w="19050">
            <a:solidFill>
              <a:srgbClr val="A6A6A6"/>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143" name="テキスト ボックス 142"/>
          <p:cNvSpPr txBox="1"/>
          <p:nvPr/>
        </p:nvSpPr>
        <p:spPr>
          <a:xfrm>
            <a:off x="2744435" y="6617338"/>
            <a:ext cx="2351440" cy="200055"/>
          </a:xfrm>
          <a:prstGeom prst="rect">
            <a:avLst/>
          </a:prstGeom>
          <a:noFill/>
        </p:spPr>
        <p:txBody>
          <a:bodyPr wrap="square" rtlCol="0">
            <a:spAutoFit/>
          </a:bodyPr>
          <a:lstStyle/>
          <a:p>
            <a:r>
              <a:rPr lang="en-US" altLang="ja-JP" sz="700" dirty="0" smtClean="0">
                <a:latin typeface="Meiryo UI" pitchFamily="50" charset="-128"/>
                <a:ea typeface="Meiryo UI" pitchFamily="50" charset="-128"/>
                <a:cs typeface="Meiryo UI" pitchFamily="50" charset="-128"/>
              </a:rPr>
              <a:t>SHARP Content Distributor for FlashAir page :</a:t>
            </a:r>
            <a:endParaRPr lang="en-US" altLang="ja-JP" sz="700" dirty="0">
              <a:latin typeface="Meiryo UI" pitchFamily="50" charset="-128"/>
              <a:ea typeface="Meiryo UI" pitchFamily="50" charset="-128"/>
              <a:cs typeface="Meiryo UI" pitchFamily="50" charset="-128"/>
            </a:endParaRPr>
          </a:p>
        </p:txBody>
      </p:sp>
      <p:sp>
        <p:nvSpPr>
          <p:cNvPr id="139" name="正方形/長方形 138"/>
          <p:cNvSpPr/>
          <p:nvPr/>
        </p:nvSpPr>
        <p:spPr>
          <a:xfrm>
            <a:off x="4842025" y="6631856"/>
            <a:ext cx="1244450" cy="200055"/>
          </a:xfrm>
          <a:prstGeom prst="rect">
            <a:avLst/>
          </a:prstGeom>
        </p:spPr>
        <p:txBody>
          <a:bodyPr wrap="square">
            <a:spAutoFit/>
          </a:bodyPr>
          <a:lstStyle/>
          <a:p>
            <a:r>
              <a:rPr lang="en-US" altLang="ja-JP" sz="700" b="1" u="sng" dirty="0" smtClean="0">
                <a:solidFill>
                  <a:srgbClr val="4472C4"/>
                </a:solidFill>
                <a:latin typeface="Meiryo UI" pitchFamily="50" charset="-128"/>
                <a:ea typeface="Meiryo UI" pitchFamily="50" charset="-128"/>
                <a:cs typeface="Meiryo UI" pitchFamily="50" charset="-128"/>
              </a:rPr>
              <a:t>http</a:t>
            </a:r>
            <a:r>
              <a:rPr lang="en-US" altLang="ja-JP" sz="700" b="1" u="sng" dirty="0">
                <a:solidFill>
                  <a:srgbClr val="4472C4"/>
                </a:solidFill>
                <a:latin typeface="Meiryo UI" pitchFamily="50" charset="-128"/>
                <a:ea typeface="Meiryo UI" pitchFamily="50" charset="-128"/>
                <a:cs typeface="Meiryo UI" pitchFamily="50" charset="-128"/>
              </a:rPr>
              <a:t>://flashair</a:t>
            </a:r>
            <a:r>
              <a:rPr lang="en-US" altLang="ja-JP" sz="700" b="1" u="sng" dirty="0" smtClean="0">
                <a:solidFill>
                  <a:srgbClr val="4472C4"/>
                </a:solidFill>
                <a:latin typeface="Meiryo UI" pitchFamily="50" charset="-128"/>
                <a:ea typeface="Meiryo UI" pitchFamily="50" charset="-128"/>
                <a:cs typeface="Meiryo UI" pitchFamily="50" charset="-128"/>
              </a:rPr>
              <a:t>/ </a:t>
            </a:r>
          </a:p>
        </p:txBody>
      </p:sp>
      <p:pic>
        <p:nvPicPr>
          <p:cNvPr id="12" name="図 11"/>
          <p:cNvPicPr>
            <a:picLocks noChangeAspect="1"/>
          </p:cNvPicPr>
          <p:nvPr/>
        </p:nvPicPr>
        <p:blipFill rotWithShape="1">
          <a:blip r:embed="rId3" cstate="print">
            <a:extLst>
              <a:ext uri="{28A0092B-C50C-407E-A947-70E740481C1C}">
                <a14:useLocalDpi xmlns="" xmlns:a14="http://schemas.microsoft.com/office/drawing/2010/main"/>
              </a:ext>
            </a:extLst>
          </a:blip>
          <a:srcRect/>
          <a:stretch/>
        </p:blipFill>
        <p:spPr>
          <a:xfrm>
            <a:off x="5144653" y="1351454"/>
            <a:ext cx="1112449" cy="729483"/>
          </a:xfrm>
          <a:prstGeom prst="rect">
            <a:avLst/>
          </a:prstGeom>
          <a:ln w="19050">
            <a:solidFill>
              <a:schemeClr val="bg1">
                <a:lumMod val="65000"/>
              </a:schemeClr>
            </a:solidFill>
          </a:ln>
        </p:spPr>
      </p:pic>
      <p:pic>
        <p:nvPicPr>
          <p:cNvPr id="144" name="図 14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 xmlns:a14="http://schemas.microsoft.com/office/drawing/2010/main"/>
              </a:ext>
            </a:extLst>
          </a:blip>
          <a:stretch>
            <a:fillRect/>
          </a:stretch>
        </p:blipFill>
        <p:spPr>
          <a:xfrm>
            <a:off x="1701850" y="4615009"/>
            <a:ext cx="586125" cy="468900"/>
          </a:xfrm>
          <a:prstGeom prst="rect">
            <a:avLst/>
          </a:prstGeom>
        </p:spPr>
      </p:pic>
      <p:sp>
        <p:nvSpPr>
          <p:cNvPr id="52" name="角丸四角形吹き出し 51"/>
          <p:cNvSpPr/>
          <p:nvPr/>
        </p:nvSpPr>
        <p:spPr>
          <a:xfrm>
            <a:off x="1802957" y="5158596"/>
            <a:ext cx="407776" cy="359262"/>
          </a:xfrm>
          <a:prstGeom prst="wedgeRoundRectCallout">
            <a:avLst>
              <a:gd name="adj1" fmla="val 29360"/>
              <a:gd name="adj2" fmla="val -13706"/>
              <a:gd name="adj3" fmla="val 16667"/>
            </a:avLst>
          </a:prstGeom>
          <a:solidFill>
            <a:schemeClr val="bg1"/>
          </a:solidFill>
          <a:ln w="19050">
            <a:solidFill>
              <a:srgbClr val="A6A6A6"/>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sp>
        <p:nvSpPr>
          <p:cNvPr id="11" name="下矢印 10"/>
          <p:cNvSpPr/>
          <p:nvPr/>
        </p:nvSpPr>
        <p:spPr>
          <a:xfrm rot="10800000">
            <a:off x="1892800" y="5017009"/>
            <a:ext cx="203149" cy="139193"/>
          </a:xfrm>
          <a:prstGeom prst="downArrow">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itchFamily="50" charset="-128"/>
              <a:ea typeface="Meiryo UI" pitchFamily="50" charset="-128"/>
              <a:cs typeface="Meiryo UI" pitchFamily="50" charset="-128"/>
            </a:endParaRPr>
          </a:p>
        </p:txBody>
      </p:sp>
      <p:pic>
        <p:nvPicPr>
          <p:cNvPr id="16" name="図 15"/>
          <p:cNvPicPr>
            <a:picLocks noChangeAspect="1"/>
          </p:cNvPicPr>
          <p:nvPr/>
        </p:nvPicPr>
        <p:blipFill>
          <a:blip r:embed="rId5" cstate="print"/>
          <a:stretch>
            <a:fillRect/>
          </a:stretch>
        </p:blipFill>
        <p:spPr>
          <a:xfrm>
            <a:off x="618326" y="4860404"/>
            <a:ext cx="1026703" cy="707727"/>
          </a:xfrm>
          <a:prstGeom prst="rect">
            <a:avLst/>
          </a:prstGeom>
        </p:spPr>
      </p:pic>
      <p:sp>
        <p:nvSpPr>
          <p:cNvPr id="65" name="下矢印 64"/>
          <p:cNvSpPr/>
          <p:nvPr/>
        </p:nvSpPr>
        <p:spPr>
          <a:xfrm rot="5400000">
            <a:off x="1531683" y="3777398"/>
            <a:ext cx="259696" cy="177938"/>
          </a:xfrm>
          <a:prstGeom prst="downArrow">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eiryo UI" pitchFamily="50" charset="-128"/>
              <a:ea typeface="Meiryo UI" pitchFamily="50" charset="-128"/>
              <a:cs typeface="Meiryo UI" pitchFamily="50" charset="-128"/>
            </a:endParaRPr>
          </a:p>
        </p:txBody>
      </p:sp>
      <p:cxnSp>
        <p:nvCxnSpPr>
          <p:cNvPr id="18" name="直線コネクタ 17"/>
          <p:cNvCxnSpPr/>
          <p:nvPr/>
        </p:nvCxnSpPr>
        <p:spPr>
          <a:xfrm>
            <a:off x="1180546" y="4714950"/>
            <a:ext cx="170231" cy="356721"/>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1171559" y="5222614"/>
            <a:ext cx="121994" cy="20318"/>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1" name="円/楕円 70"/>
          <p:cNvSpPr/>
          <p:nvPr/>
        </p:nvSpPr>
        <p:spPr>
          <a:xfrm>
            <a:off x="1260406" y="5071671"/>
            <a:ext cx="180742" cy="178203"/>
          </a:xfrm>
          <a:prstGeom prst="ellipse">
            <a:avLst/>
          </a:prstGeom>
          <a:noFill/>
          <a:ln w="9525">
            <a:solidFill>
              <a:schemeClr val="tx1">
                <a:lumMod val="50000"/>
                <a:lumOff val="5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ja-JP" altLang="en-US" dirty="0">
              <a:latin typeface="Meiryo UI" pitchFamily="50" charset="-128"/>
              <a:ea typeface="Meiryo UI" pitchFamily="50" charset="-128"/>
              <a:cs typeface="Meiryo UI" pitchFamily="50" charset="-128"/>
            </a:endParaRPr>
          </a:p>
        </p:txBody>
      </p:sp>
      <p:pic>
        <p:nvPicPr>
          <p:cNvPr id="62" name="図 61"/>
          <p:cNvPicPr>
            <a:picLocks noChangeAspect="1"/>
          </p:cNvPicPr>
          <p:nvPr/>
        </p:nvPicPr>
        <p:blipFill rotWithShape="1">
          <a:blip r:embed="rId6" cstate="print">
            <a:extLst>
              <a:ext uri="{28A0092B-C50C-407E-A947-70E740481C1C}">
                <a14:useLocalDpi xmlns="" xmlns:a14="http://schemas.microsoft.com/office/drawing/2010/main" val="0"/>
              </a:ext>
            </a:extLst>
          </a:blip>
          <a:srcRect l="32610" t="15160" r="6256" b="27154"/>
          <a:stretch/>
        </p:blipFill>
        <p:spPr>
          <a:xfrm>
            <a:off x="761456" y="8293288"/>
            <a:ext cx="1246515" cy="831010"/>
          </a:xfrm>
          <a:prstGeom prst="rect">
            <a:avLst/>
          </a:prstGeom>
        </p:spPr>
      </p:pic>
      <p:pic>
        <p:nvPicPr>
          <p:cNvPr id="8" name="図 7"/>
          <p:cNvPicPr>
            <a:picLocks noChangeAspect="1"/>
          </p:cNvPicPr>
          <p:nvPr/>
        </p:nvPicPr>
        <p:blipFill>
          <a:blip r:embed="rId7" cstate="print"/>
          <a:stretch>
            <a:fillRect/>
          </a:stretch>
        </p:blipFill>
        <p:spPr>
          <a:xfrm>
            <a:off x="445682" y="6177097"/>
            <a:ext cx="1990932" cy="1493199"/>
          </a:xfrm>
          <a:prstGeom prst="rect">
            <a:avLst/>
          </a:prstGeom>
          <a:ln w="38100">
            <a:solidFill>
              <a:schemeClr val="bg1">
                <a:lumMod val="65000"/>
              </a:schemeClr>
            </a:solidFill>
          </a:ln>
        </p:spPr>
      </p:pic>
      <p:pic>
        <p:nvPicPr>
          <p:cNvPr id="67" name="図 66"/>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rot="19967619">
            <a:off x="2192179" y="8657848"/>
            <a:ext cx="191591" cy="475585"/>
          </a:xfrm>
          <a:prstGeom prst="rect">
            <a:avLst/>
          </a:prstGeom>
        </p:spPr>
      </p:pic>
      <p:sp>
        <p:nvSpPr>
          <p:cNvPr id="66" name="正方形/長方形 65"/>
          <p:cNvSpPr/>
          <p:nvPr/>
        </p:nvSpPr>
        <p:spPr>
          <a:xfrm>
            <a:off x="2487168" y="2801721"/>
            <a:ext cx="4608576" cy="369332"/>
          </a:xfrm>
          <a:prstGeom prst="rect">
            <a:avLst/>
          </a:prstGeom>
        </p:spPr>
        <p:txBody>
          <a:bodyPr wrap="square">
            <a:spAutoFit/>
          </a:bodyPr>
          <a:lstStyle/>
          <a:p>
            <a:r>
              <a:rPr lang="en-US" altLang="ja-JP" sz="600" dirty="0" smtClean="0">
                <a:solidFill>
                  <a:srgbClr val="FF0000"/>
                </a:solidFill>
                <a:latin typeface="Meiryo UI" pitchFamily="50" charset="-128"/>
                <a:ea typeface="Meiryo UI" pitchFamily="50" charset="-128"/>
                <a:cs typeface="Meiryo UI" pitchFamily="50" charset="-128"/>
              </a:rPr>
              <a:t>*1 </a:t>
            </a:r>
            <a:r>
              <a:rPr lang="en-US" altLang="ja-JP" sz="600" dirty="0" smtClean="0">
                <a:latin typeface="Meiryo UI" pitchFamily="50" charset="-128"/>
                <a:ea typeface="Meiryo UI" pitchFamily="50" charset="-128"/>
                <a:cs typeface="Meiryo UI" pitchFamily="50" charset="-128"/>
              </a:rPr>
              <a:t>Toshiba FlashAir™ equipped with the requisite Sharp HTML application. Not compatible with FlashAir W-02 </a:t>
            </a:r>
          </a:p>
          <a:p>
            <a:r>
              <a:rPr lang="en-US" altLang="ja-JP" sz="600" dirty="0" smtClean="0">
                <a:latin typeface="Meiryo UI" pitchFamily="50" charset="-128"/>
                <a:ea typeface="Meiryo UI" pitchFamily="50" charset="-128"/>
                <a:cs typeface="Meiryo UI" pitchFamily="50" charset="-128"/>
              </a:rPr>
              <a:t>or earlier versions. Please consult with your local authorised Sharp dealer or representative regarding availability </a:t>
            </a:r>
          </a:p>
          <a:p>
            <a:r>
              <a:rPr lang="en-US" altLang="ja-JP" sz="600" dirty="0" smtClean="0">
                <a:latin typeface="Meiryo UI" pitchFamily="50" charset="-128"/>
                <a:ea typeface="Meiryo UI" pitchFamily="50" charset="-128"/>
                <a:cs typeface="Meiryo UI" pitchFamily="50" charset="-128"/>
              </a:rPr>
              <a:t>of the SD card. </a:t>
            </a:r>
            <a:r>
              <a:rPr lang="en-US" altLang="ja-JP" sz="600" dirty="0" smtClean="0">
                <a:solidFill>
                  <a:srgbClr val="FF0000"/>
                </a:solidFill>
                <a:latin typeface="Meiryo UI" pitchFamily="50" charset="-128"/>
                <a:ea typeface="Meiryo UI" pitchFamily="50" charset="-128"/>
                <a:cs typeface="Meiryo UI" pitchFamily="50" charset="-128"/>
              </a:rPr>
              <a:t>*2 </a:t>
            </a:r>
            <a:r>
              <a:rPr lang="en-US" altLang="ja-JP" sz="600" dirty="0" smtClean="0">
                <a:latin typeface="Meiryo UI" pitchFamily="50" charset="-128"/>
                <a:ea typeface="Meiryo UI" pitchFamily="50" charset="-128"/>
                <a:cs typeface="Meiryo UI" pitchFamily="50" charset="-128"/>
              </a:rPr>
              <a:t>Computer, tablet, or smartphone for use of SHARP Content Distributor for FlashAir.</a:t>
            </a:r>
            <a:endParaRPr kumimoji="0" lang="en-US" altLang="ja-JP" sz="600" kern="0" dirty="0" smtClean="0">
              <a:solidFill>
                <a:srgbClr val="373737"/>
              </a:solidFill>
              <a:latin typeface="Meiryo UI" pitchFamily="50" charset="-128"/>
              <a:ea typeface="Meiryo UI" pitchFamily="50" charset="-128"/>
              <a:cs typeface="Meiryo UI" pitchFamily="50" charset="-128"/>
            </a:endParaRPr>
          </a:p>
        </p:txBody>
      </p:sp>
      <p:pic>
        <p:nvPicPr>
          <p:cNvPr id="68" name="図 67"/>
          <p:cNvPicPr>
            <a:picLocks noChangeAspect="1"/>
          </p:cNvPicPr>
          <p:nvPr/>
        </p:nvPicPr>
        <p:blipFill>
          <a:blip r:embed="rId9" cstate="print">
            <a:extLst>
              <a:ext uri="{28A0092B-C50C-407E-A947-70E740481C1C}">
                <a14:useLocalDpi xmlns="" xmlns:a14="http://schemas.microsoft.com/office/drawing/2010/main"/>
              </a:ext>
            </a:extLst>
          </a:blip>
          <a:stretch>
            <a:fillRect/>
          </a:stretch>
        </p:blipFill>
        <p:spPr>
          <a:xfrm>
            <a:off x="3000250" y="1638869"/>
            <a:ext cx="257988" cy="343984"/>
          </a:xfrm>
          <a:prstGeom prst="rect">
            <a:avLst/>
          </a:prstGeom>
        </p:spPr>
      </p:pic>
      <p:pic>
        <p:nvPicPr>
          <p:cNvPr id="69" name="図 68"/>
          <p:cNvPicPr>
            <a:picLocks noChangeAspect="1"/>
          </p:cNvPicPr>
          <p:nvPr/>
        </p:nvPicPr>
        <p:blipFill>
          <a:blip r:embed="rId9" cstate="print">
            <a:extLst>
              <a:ext uri="{28A0092B-C50C-407E-A947-70E740481C1C}">
                <a14:useLocalDpi xmlns="" xmlns:a14="http://schemas.microsoft.com/office/drawing/2010/main"/>
              </a:ext>
            </a:extLst>
          </a:blip>
          <a:stretch>
            <a:fillRect/>
          </a:stretch>
        </p:blipFill>
        <p:spPr>
          <a:xfrm>
            <a:off x="1854746" y="3723337"/>
            <a:ext cx="214682" cy="286243"/>
          </a:xfrm>
          <a:prstGeom prst="rect">
            <a:avLst/>
          </a:prstGeom>
        </p:spPr>
      </p:pic>
      <p:pic>
        <p:nvPicPr>
          <p:cNvPr id="70" name="図 69"/>
          <p:cNvPicPr>
            <a:picLocks noChangeAspect="1"/>
          </p:cNvPicPr>
          <p:nvPr/>
        </p:nvPicPr>
        <p:blipFill>
          <a:blip r:embed="rId9" cstate="print">
            <a:extLst>
              <a:ext uri="{28A0092B-C50C-407E-A947-70E740481C1C}">
                <a14:useLocalDpi xmlns="" xmlns:a14="http://schemas.microsoft.com/office/drawing/2010/main"/>
              </a:ext>
            </a:extLst>
          </a:blip>
          <a:stretch>
            <a:fillRect/>
          </a:stretch>
        </p:blipFill>
        <p:spPr>
          <a:xfrm>
            <a:off x="1899504" y="5194884"/>
            <a:ext cx="214682" cy="286243"/>
          </a:xfrm>
          <a:prstGeom prst="rect">
            <a:avLst/>
          </a:prstGeom>
        </p:spPr>
      </p:pic>
      <p:sp>
        <p:nvSpPr>
          <p:cNvPr id="78" name="正方形/長方形 77"/>
          <p:cNvSpPr/>
          <p:nvPr/>
        </p:nvSpPr>
        <p:spPr>
          <a:xfrm>
            <a:off x="1236269" y="9436208"/>
            <a:ext cx="5621731" cy="276999"/>
          </a:xfrm>
          <a:prstGeom prst="rect">
            <a:avLst/>
          </a:prstGeom>
        </p:spPr>
        <p:txBody>
          <a:bodyPr wrap="square">
            <a:spAutoFit/>
          </a:bodyPr>
          <a:lstStyle/>
          <a:p>
            <a:r>
              <a:rPr kumimoji="0" lang="en-US" altLang="ja-JP" sz="600" kern="0" dirty="0" smtClean="0">
                <a:solidFill>
                  <a:srgbClr val="373737"/>
                </a:solidFill>
                <a:latin typeface="Meiryo UI" pitchFamily="50" charset="-128"/>
                <a:ea typeface="Meiryo UI" pitchFamily="50" charset="-128"/>
                <a:cs typeface="Meiryo UI" pitchFamily="50" charset="-128"/>
              </a:rPr>
              <a:t>FlashAir is a trademark of Toshiba Corporation. All other brand and products names may be trademarks of their respective owners. All screen images appearing this material are simulated. Design and specifications are subject to change without prior notice.</a:t>
            </a:r>
            <a:endParaRPr kumimoji="0" lang="ja-JP" altLang="en-US" sz="600" kern="0" dirty="0">
              <a:solidFill>
                <a:srgbClr val="373737"/>
              </a:solidFill>
              <a:latin typeface="Meiryo UI" pitchFamily="50" charset="-128"/>
              <a:ea typeface="Meiryo UI" pitchFamily="50" charset="-128"/>
              <a:cs typeface="Meiryo UI" pitchFamily="50" charset="-128"/>
            </a:endParaRPr>
          </a:p>
        </p:txBody>
      </p:sp>
      <p:pic>
        <p:nvPicPr>
          <p:cNvPr id="1026" name="Picture 2" descr="C:\Users\S120211\Desktop\図1.png"/>
          <p:cNvPicPr>
            <a:picLocks noChangeAspect="1" noChangeArrowheads="1"/>
          </p:cNvPicPr>
          <p:nvPr/>
        </p:nvPicPr>
        <p:blipFill>
          <a:blip r:embed="rId10" cstate="print"/>
          <a:srcRect/>
          <a:stretch>
            <a:fillRect/>
          </a:stretch>
        </p:blipFill>
        <p:spPr bwMode="auto">
          <a:xfrm>
            <a:off x="320675" y="4722813"/>
            <a:ext cx="884237" cy="517525"/>
          </a:xfrm>
          <a:prstGeom prst="rect">
            <a:avLst/>
          </a:prstGeom>
          <a:noFill/>
        </p:spPr>
      </p:pic>
      <p:pic>
        <p:nvPicPr>
          <p:cNvPr id="64" name="Picture 3" descr="C:\Users\s074666\Desktop\ガイドライン各種\SHARP\SHARP_logo\150327 sharp_logo.png"/>
          <p:cNvPicPr>
            <a:picLocks noChangeAspect="1" noChangeArrowheads="1"/>
          </p:cNvPicPr>
          <p:nvPr/>
        </p:nvPicPr>
        <p:blipFill>
          <a:blip r:embed="rId11" cstate="screen">
            <a:extLst>
              <a:ext uri="{28A0092B-C50C-407E-A947-70E740481C1C}">
                <a14:useLocalDpi xmlns="" xmlns:a14="http://schemas.microsoft.com/office/drawing/2010/main"/>
              </a:ext>
            </a:extLst>
          </a:blip>
          <a:srcRect/>
          <a:stretch>
            <a:fillRect/>
          </a:stretch>
        </p:blipFill>
        <p:spPr bwMode="auto">
          <a:xfrm>
            <a:off x="222491" y="9534888"/>
            <a:ext cx="870769" cy="174153"/>
          </a:xfrm>
          <a:prstGeom prst="rect">
            <a:avLst/>
          </a:prstGeom>
          <a:noFill/>
        </p:spPr>
      </p:pic>
      <p:sp>
        <p:nvSpPr>
          <p:cNvPr id="72" name="正方形/長方形 71"/>
          <p:cNvSpPr/>
          <p:nvPr/>
        </p:nvSpPr>
        <p:spPr>
          <a:xfrm>
            <a:off x="2615609" y="3965611"/>
            <a:ext cx="4019277" cy="276999"/>
          </a:xfrm>
          <a:prstGeom prst="rect">
            <a:avLst/>
          </a:prstGeom>
        </p:spPr>
        <p:txBody>
          <a:bodyPr wrap="square">
            <a:spAutoFit/>
          </a:bodyPr>
          <a:lstStyle/>
          <a:p>
            <a:r>
              <a:rPr lang="en-US" altLang="ja-JP" sz="600" dirty="0" smtClean="0">
                <a:solidFill>
                  <a:srgbClr val="FF0000"/>
                </a:solidFill>
                <a:latin typeface="Meiryo UI" pitchFamily="50" charset="-128"/>
                <a:ea typeface="Meiryo UI" pitchFamily="50" charset="-128"/>
                <a:cs typeface="Meiryo UI" pitchFamily="50" charset="-128"/>
              </a:rPr>
              <a:t>*3 </a:t>
            </a:r>
            <a:r>
              <a:rPr lang="en-US" altLang="ja-JP" sz="600" dirty="0" smtClean="0">
                <a:latin typeface="Meiryo UI" pitchFamily="50" charset="-128"/>
                <a:ea typeface="Meiryo UI" pitchFamily="50" charset="-128"/>
                <a:cs typeface="Meiryo UI" pitchFamily="50" charset="-128"/>
              </a:rPr>
              <a:t>Please consult with your local authorised Sharp dealer or representative regarding availability of the application. </a:t>
            </a:r>
            <a:endParaRPr kumimoji="0" lang="en-US" altLang="ja-JP" sz="600" kern="0" dirty="0" smtClean="0">
              <a:solidFill>
                <a:srgbClr val="373737"/>
              </a:solidFill>
              <a:latin typeface="Meiryo UI" pitchFamily="50" charset="-128"/>
              <a:ea typeface="Meiryo UI" pitchFamily="50" charset="-128"/>
              <a:cs typeface="Meiryo UI" pitchFamily="50" charset="-128"/>
            </a:endParaRPr>
          </a:p>
        </p:txBody>
      </p:sp>
    </p:spTree>
    <p:extLst>
      <p:ext uri="{BB962C8B-B14F-4D97-AF65-F5344CB8AC3E}">
        <p14:creationId xmlns="" xmlns:p14="http://schemas.microsoft.com/office/powerpoint/2010/main" val="219397054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4161</TotalTime>
  <Words>531</Words>
  <Application>Microsoft Office PowerPoint</Application>
  <PresentationFormat>A4 210 x 297 mm</PresentationFormat>
  <Paragraphs>63</Paragraphs>
  <Slides>2</Slides>
  <Notes>0</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スライド 1</vt:lpstr>
      <vt:lpstr>スライド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並木舞</dc:creator>
  <cp:lastModifiedBy>VS)Global Sales and Marketing</cp:lastModifiedBy>
  <cp:revision>200</cp:revision>
  <cp:lastPrinted>2016-10-04T06:34:38Z</cp:lastPrinted>
  <dcterms:created xsi:type="dcterms:W3CDTF">2016-09-22T14:56:54Z</dcterms:created>
  <dcterms:modified xsi:type="dcterms:W3CDTF">2017-06-08T01:33:29Z</dcterms:modified>
</cp:coreProperties>
</file>